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7"/>
  </p:notesMasterIdLst>
  <p:sldIdLst>
    <p:sldId id="257" r:id="rId2"/>
    <p:sldId id="264" r:id="rId3"/>
    <p:sldId id="265" r:id="rId4"/>
    <p:sldId id="258" r:id="rId5"/>
    <p:sldId id="259" r:id="rId6"/>
    <p:sldId id="273" r:id="rId7"/>
    <p:sldId id="272" r:id="rId8"/>
    <p:sldId id="275" r:id="rId9"/>
    <p:sldId id="261" r:id="rId10"/>
    <p:sldId id="262" r:id="rId11"/>
    <p:sldId id="266" r:id="rId12"/>
    <p:sldId id="267" r:id="rId13"/>
    <p:sldId id="270" r:id="rId14"/>
    <p:sldId id="274" r:id="rId15"/>
    <p:sldId id="271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66"/>
    <a:srgbClr val="66FF33"/>
    <a:srgbClr val="33CC33"/>
    <a:srgbClr val="FF5050"/>
    <a:srgbClr val="FF6600"/>
    <a:srgbClr val="00CC99"/>
    <a:srgbClr val="66FF99"/>
    <a:srgbClr val="EFE5BE"/>
    <a:srgbClr val="776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531" autoAdjust="0"/>
  </p:normalViewPr>
  <p:slideViewPr>
    <p:cSldViewPr>
      <p:cViewPr varScale="1">
        <p:scale>
          <a:sx n="87" d="100"/>
          <a:sy n="87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8F45A5-7D40-4187-9964-B99BAFCCE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6892A-3C58-4980-8334-DD1D8F6524C7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8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03426-70B3-41BF-A51F-65A25AF5967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21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20B77-C1F9-4D45-AE55-E5963DDB6124}" type="slidenum">
              <a:rPr lang="en-US" smtClean="0">
                <a:cs typeface="Arial" charset="0"/>
              </a:rPr>
              <a:pPr/>
              <a:t>15</a:t>
            </a:fld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BEDB7-C0FF-4144-853F-64A3BE0B0040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1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E26ED-714A-432A-B330-14EBB6FFF71A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2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1CE4B-F5DA-46F1-A6E3-97FC06B13748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4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20430-4133-42BD-9981-3B70CE4DB5C5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8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E34EB-1D06-4C5E-856E-8A57F8A1E706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7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69E6D-99EB-4674-83CB-9B66853FF9FA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8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00D31-2D14-401F-B1CC-827775EC110E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9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52650-17A5-4413-A335-FD3D6432A98C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1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1459-0A29-46BF-86F7-920B35DC9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57C2-259A-43DD-9669-420A27340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B4C0-565C-4431-82AF-5B88C8A2C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393C-5195-475A-B3E8-1EE30510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3DEE9-0B95-40CD-94A3-BAFCEA2EA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6DE9-6E9A-4A50-949A-2023E43FB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CAD4-CFF1-4D58-A68E-242E25EEC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18496-1BA1-4181-9369-EFEB02CA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FA38-4E3A-4FAF-84E1-48DBE91A9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1542-21B7-4A8C-9428-9699A8FAF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D79C-2156-4579-8858-C51D345F8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08B5E3-D926-4640-8E95-35967B3BD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577064" cy="2204864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World Events are Changing Education</a:t>
            </a:r>
            <a:b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E-learning but not E-quality: </a:t>
            </a:r>
            <a:r>
              <a:rPr lang="en-US" sz="2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How you learn is how to learn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b="1" dirty="0">
                <a:solidFill>
                  <a:srgbClr val="FF5050"/>
                </a:solidFill>
                <a:latin typeface="Arial Narrow" panose="020B0606020202030204" pitchFamily="34" charset="0"/>
              </a:rPr>
              <a:t>I</a:t>
            </a:r>
            <a:r>
              <a:rPr lang="en-US" sz="2800" b="1" dirty="0" smtClean="0">
                <a:solidFill>
                  <a:srgbClr val="FF5050"/>
                </a:solidFill>
                <a:latin typeface="Arial Narrow" panose="020B0606020202030204" pitchFamily="34" charset="0"/>
              </a:rPr>
              <a:t>nformation processing issues for remote learning</a:t>
            </a:r>
          </a:p>
        </p:txBody>
      </p:sp>
      <p:pic>
        <p:nvPicPr>
          <p:cNvPr id="14338" name="Picture 4" descr="scan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9283" y="1996296"/>
            <a:ext cx="8353425" cy="3207156"/>
          </a:xfrm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59283" y="5373216"/>
            <a:ext cx="83534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EFE5BE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1. </a:t>
            </a:r>
            <a:r>
              <a:rPr lang="en-GB" dirty="0" smtClean="0">
                <a:solidFill>
                  <a:srgbClr val="FF505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Brain </a:t>
            </a:r>
            <a:r>
              <a:rPr lang="en-GB" dirty="0">
                <a:solidFill>
                  <a:srgbClr val="FF505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Roles 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2.</a:t>
            </a:r>
            <a:r>
              <a:rPr lang="en-GB" dirty="0">
                <a:solidFill>
                  <a:srgbClr val="FF505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 Sensory Preferences 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3.</a:t>
            </a:r>
            <a:r>
              <a:rPr lang="en-GB" dirty="0">
                <a:solidFill>
                  <a:srgbClr val="FF505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 Organising Styles  -  </a:t>
            </a:r>
            <a:r>
              <a:rPr lang="en-GB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4. </a:t>
            </a:r>
            <a:r>
              <a:rPr lang="en-GB" dirty="0">
                <a:solidFill>
                  <a:srgbClr val="FF505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Teacher </a:t>
            </a:r>
            <a:r>
              <a:rPr lang="en-GB" dirty="0" smtClean="0">
                <a:solidFill>
                  <a:srgbClr val="FF505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Roles</a:t>
            </a:r>
          </a:p>
          <a:p>
            <a:pPr marL="457200" indent="-457200" algn="ctr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Professor Rosemary </a:t>
            </a:r>
            <a:r>
              <a:rPr lang="en-GB" sz="180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cs typeface="Arial" panose="020B0604020202020204" pitchFamily="34" charset="0"/>
              </a:rPr>
              <a:t>Sage: rjwbsage@gmail.com</a:t>
            </a:r>
            <a:endParaRPr lang="en-GB" sz="1800" dirty="0">
              <a:effectLst/>
            </a:endParaRP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526007" y="4697138"/>
            <a:ext cx="721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solidFill>
                  <a:srgbClr val="000000"/>
                </a:solidFill>
              </a:rPr>
              <a:t> YOUR BRAINS: 100 billion brain cells.....500 trillion connections.....1 million per second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drawing%20social%20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6" y="-188913"/>
            <a:ext cx="9144000" cy="786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592138" y="276225"/>
            <a:ext cx="830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>
              <a:latin typeface="Tahoma" pitchFamily="34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-1189038" y="765175"/>
            <a:ext cx="896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>
              <a:latin typeface="Tahoma" pitchFamily="34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-2700338" y="2636838"/>
            <a:ext cx="914400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rgbClr val="000000"/>
                </a:solidFill>
                <a:latin typeface="Arial Rounded MT Bold" pitchFamily="34" charset="0"/>
              </a:rPr>
              <a:t>     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179388" y="2349500"/>
            <a:ext cx="2017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u="sng">
              <a:solidFill>
                <a:srgbClr val="000000"/>
              </a:solidFill>
            </a:endParaRPr>
          </a:p>
          <a:p>
            <a:endParaRPr lang="en-GB" sz="1800">
              <a:solidFill>
                <a:srgbClr val="000000"/>
              </a:solidFill>
            </a:endParaRPr>
          </a:p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6804025" y="767715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 flipV="1">
            <a:off x="2195513" y="908050"/>
            <a:ext cx="460851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r>
              <a:rPr lang="en-GB" sz="2800" dirty="0"/>
              <a:t> How can you pick the apples?</a:t>
            </a:r>
            <a:endParaRPr lang="en-US" sz="2800" dirty="0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0" y="1700213"/>
            <a:ext cx="1655763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dirty="0">
                <a:solidFill>
                  <a:srgbClr val="FFFF00"/>
                </a:solidFill>
              </a:rPr>
              <a:t>L brain </a:t>
            </a:r>
          </a:p>
          <a:p>
            <a:pPr algn="ctr" eaLnBrk="0" hangingPunct="0"/>
            <a:r>
              <a:rPr lang="en-GB" dirty="0">
                <a:solidFill>
                  <a:srgbClr val="FFFF00"/>
                </a:solidFill>
              </a:rPr>
              <a:t>critical thinking</a:t>
            </a:r>
          </a:p>
          <a:p>
            <a:pPr algn="ctr" eaLnBrk="0" hangingPunct="0"/>
            <a:r>
              <a:rPr lang="en-GB" sz="1800" dirty="0"/>
              <a:t>Select tallest </a:t>
            </a:r>
          </a:p>
          <a:p>
            <a:pPr algn="ctr" eaLnBrk="0" hangingPunct="0"/>
            <a:r>
              <a:rPr lang="en-GB" sz="1800" dirty="0"/>
              <a:t>Target apples</a:t>
            </a:r>
          </a:p>
          <a:p>
            <a:pPr algn="ctr" eaLnBrk="0" hangingPunct="0"/>
            <a:r>
              <a:rPr lang="en-GB" sz="1800" dirty="0"/>
              <a:t>Lift arms </a:t>
            </a:r>
            <a:r>
              <a:rPr lang="en-GB" sz="1400" dirty="0"/>
              <a:t>&amp;</a:t>
            </a:r>
            <a:r>
              <a:rPr lang="en-GB" sz="1800" dirty="0"/>
              <a:t> pick</a:t>
            </a:r>
          </a:p>
          <a:p>
            <a:pPr algn="ctr" eaLnBrk="0" hangingPunct="0"/>
            <a:r>
              <a:rPr lang="en-GB" sz="1800" dirty="0"/>
              <a:t>Hand round </a:t>
            </a:r>
          </a:p>
          <a:p>
            <a:pPr algn="ctr" eaLnBrk="0" hangingPunct="0"/>
            <a:r>
              <a:rPr lang="en-GB" sz="1800" dirty="0"/>
              <a:t>Enjoy eating</a:t>
            </a:r>
            <a:endParaRPr lang="en-US" sz="1800" dirty="0"/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 flipV="1">
            <a:off x="7164388" y="1484313"/>
            <a:ext cx="1800225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r>
              <a:rPr lang="en-GB" dirty="0">
                <a:solidFill>
                  <a:srgbClr val="66FF33"/>
                </a:solidFill>
              </a:rPr>
              <a:t>R brain</a:t>
            </a:r>
          </a:p>
          <a:p>
            <a:pPr algn="ctr" eaLnBrk="0" hangingPunct="0"/>
            <a:r>
              <a:rPr lang="en-GB" dirty="0">
                <a:solidFill>
                  <a:srgbClr val="66FF33"/>
                </a:solidFill>
              </a:rPr>
              <a:t>creative thinking</a:t>
            </a:r>
            <a:endParaRPr lang="en-GB" sz="1800" dirty="0">
              <a:solidFill>
                <a:srgbClr val="66FF33"/>
              </a:solidFill>
            </a:endParaRPr>
          </a:p>
          <a:p>
            <a:pPr algn="ctr" eaLnBrk="0" hangingPunct="0"/>
            <a:r>
              <a:rPr lang="en-GB" sz="1800" dirty="0"/>
              <a:t>Seek ladder</a:t>
            </a:r>
          </a:p>
          <a:p>
            <a:pPr algn="ctr" eaLnBrk="0" hangingPunct="0"/>
            <a:r>
              <a:rPr lang="en-GB" sz="1800" dirty="0"/>
              <a:t>Climb Tree</a:t>
            </a:r>
          </a:p>
          <a:p>
            <a:pPr algn="ctr" eaLnBrk="0" hangingPunct="0"/>
            <a:r>
              <a:rPr lang="en-GB" sz="1800" dirty="0"/>
              <a:t>Find stick to throw</a:t>
            </a:r>
          </a:p>
          <a:p>
            <a:pPr algn="ctr" eaLnBrk="0" hangingPunct="0"/>
            <a:r>
              <a:rPr lang="en-GB" sz="1800" dirty="0"/>
              <a:t>Blow apples</a:t>
            </a:r>
          </a:p>
          <a:p>
            <a:pPr algn="ctr" eaLnBrk="0" hangingPunct="0"/>
            <a:r>
              <a:rPr lang="en-GB" sz="1800" dirty="0"/>
              <a:t>Seek tallest person</a:t>
            </a:r>
            <a:endParaRPr lang="en-US" sz="1800" dirty="0"/>
          </a:p>
        </p:txBody>
      </p:sp>
      <p:sp>
        <p:nvSpPr>
          <p:cNvPr id="9227" name="Rectangle 18"/>
          <p:cNvSpPr>
            <a:spLocks noChangeArrowheads="1"/>
          </p:cNvSpPr>
          <p:nvPr/>
        </p:nvSpPr>
        <p:spPr bwMode="auto">
          <a:xfrm>
            <a:off x="395288" y="5805488"/>
            <a:ext cx="33115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600" dirty="0"/>
              <a:t>If apples are bigger than plums </a:t>
            </a:r>
          </a:p>
          <a:p>
            <a:pPr algn="ctr" eaLnBrk="0" hangingPunct="0"/>
            <a:r>
              <a:rPr lang="en-GB" sz="1000" dirty="0"/>
              <a:t>&amp;</a:t>
            </a:r>
            <a:r>
              <a:rPr lang="en-GB" sz="1600" dirty="0"/>
              <a:t> plums  bigger than currants</a:t>
            </a:r>
          </a:p>
          <a:p>
            <a:pPr algn="ctr" eaLnBrk="0" hangingPunct="0"/>
            <a:r>
              <a:rPr lang="en-GB" sz="1600" dirty="0"/>
              <a:t>apples are bigger than currant</a:t>
            </a:r>
            <a:r>
              <a:rPr lang="en-US" sz="1600" dirty="0"/>
              <a:t>s</a:t>
            </a: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dirty="0"/>
              <a:t>Thinking: </a:t>
            </a:r>
            <a:r>
              <a:rPr lang="en-GB" sz="2400" dirty="0">
                <a:solidFill>
                  <a:srgbClr val="66FF33"/>
                </a:solidFill>
              </a:rPr>
              <a:t>R </a:t>
            </a:r>
            <a:r>
              <a:rPr lang="en-GB" sz="2400" dirty="0"/>
              <a:t>brain creates possibilities – </a:t>
            </a:r>
            <a:r>
              <a:rPr lang="en-GB" sz="2400" dirty="0">
                <a:solidFill>
                  <a:srgbClr val="FFFF00"/>
                </a:solidFill>
              </a:rPr>
              <a:t>L</a:t>
            </a:r>
            <a:r>
              <a:rPr lang="en-GB" sz="2400" dirty="0"/>
              <a:t> sequences steps to goal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build="allAtOnce" animBg="1"/>
      <p:bldP spid="9226" grpId="0" build="allAtOnce" animBg="1"/>
      <p:bldP spid="922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ttp://livingwithlanguage.files.wordpress.com/2009/06/om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771775" y="2636838"/>
            <a:ext cx="3671888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800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Algy</a:t>
            </a:r>
            <a:r>
              <a:rPr lang="en-GB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 met the bear</a:t>
            </a:r>
          </a:p>
          <a:p>
            <a:pPr algn="ctr" eaLnBrk="0" hangingPunct="0"/>
            <a:r>
              <a:rPr lang="en-GB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The bear met </a:t>
            </a:r>
            <a:r>
              <a:rPr lang="en-GB" sz="2800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Algy</a:t>
            </a:r>
            <a:endParaRPr lang="en-GB" sz="280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algn="ctr" eaLnBrk="0" hangingPunct="0"/>
            <a:r>
              <a:rPr lang="en-GB" sz="28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It </a:t>
            </a:r>
            <a:r>
              <a:rPr lang="en-GB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was bulgy</a:t>
            </a:r>
          </a:p>
          <a:p>
            <a:pPr algn="ctr" eaLnBrk="0" hangingPunct="0"/>
            <a:r>
              <a:rPr lang="en-GB" sz="28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The bulge was </a:t>
            </a:r>
            <a:r>
              <a:rPr lang="en-GB" sz="2800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Algy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0"/>
            <a:ext cx="9144000" cy="11691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800" dirty="0" smtClean="0">
                <a:solidFill>
                  <a:srgbClr val="66FF33"/>
                </a:solidFill>
              </a:rPr>
              <a:t>Right </a:t>
            </a:r>
            <a:r>
              <a:rPr lang="en-GB" sz="2800" dirty="0"/>
              <a:t>brain fills in information/opinion gaps in </a:t>
            </a:r>
            <a:r>
              <a:rPr lang="en-GB" sz="2800" dirty="0" smtClean="0"/>
              <a:t>talk/text</a:t>
            </a:r>
            <a:endParaRPr lang="en-GB" sz="2800" dirty="0"/>
          </a:p>
          <a:p>
            <a:pPr algn="ctr" eaLnBrk="0" hangingPunct="0"/>
            <a:r>
              <a:rPr lang="en-GB" sz="2800" dirty="0" smtClean="0">
                <a:solidFill>
                  <a:srgbClr val="FFFF00"/>
                </a:solidFill>
              </a:rPr>
              <a:t>Left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smtClean="0"/>
              <a:t>brain sequences information logically </a:t>
            </a:r>
            <a:endParaRPr lang="en-US" sz="2800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-54260" y="5953778"/>
            <a:ext cx="91440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dirty="0"/>
          </a:p>
          <a:p>
            <a:pPr algn="ctr" eaLnBrk="0" hangingPunct="0"/>
            <a:endParaRPr lang="en-GB" dirty="0"/>
          </a:p>
          <a:p>
            <a:pPr algn="ctr" eaLnBrk="0" hangingPunct="0"/>
            <a:r>
              <a:rPr lang="en-GB" u="sng" smtClean="0">
                <a:solidFill>
                  <a:schemeClr val="bg2"/>
                </a:solidFill>
              </a:rPr>
              <a:t>In a UK </a:t>
            </a:r>
            <a:r>
              <a:rPr lang="en-GB" u="sng" dirty="0" smtClean="0">
                <a:solidFill>
                  <a:schemeClr val="bg2"/>
                </a:solidFill>
              </a:rPr>
              <a:t>city </a:t>
            </a:r>
            <a:r>
              <a:rPr lang="en-GB" u="sng" dirty="0">
                <a:solidFill>
                  <a:schemeClr val="bg2"/>
                </a:solidFill>
              </a:rPr>
              <a:t>primary school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rgbClr val="EFE5BE"/>
                </a:solidFill>
              </a:rPr>
              <a:t>- </a:t>
            </a:r>
            <a:r>
              <a:rPr lang="en-GB" i="1" dirty="0">
                <a:solidFill>
                  <a:srgbClr val="EFE5BE"/>
                </a:solidFill>
              </a:rPr>
              <a:t>all </a:t>
            </a:r>
            <a:r>
              <a:rPr lang="en-GB">
                <a:solidFill>
                  <a:srgbClr val="EFE5BE"/>
                </a:solidFill>
              </a:rPr>
              <a:t>entrants </a:t>
            </a:r>
            <a:r>
              <a:rPr lang="en-GB" smtClean="0">
                <a:solidFill>
                  <a:srgbClr val="EFE5BE"/>
                </a:solidFill>
              </a:rPr>
              <a:t>had </a:t>
            </a:r>
            <a:r>
              <a:rPr lang="en-GB" dirty="0">
                <a:solidFill>
                  <a:srgbClr val="EFE5BE"/>
                </a:solidFill>
              </a:rPr>
              <a:t>thinking </a:t>
            </a:r>
            <a:r>
              <a:rPr lang="en-GB" sz="1600">
                <a:solidFill>
                  <a:srgbClr val="EFE5BE"/>
                </a:solidFill>
              </a:rPr>
              <a:t>&amp;</a:t>
            </a:r>
            <a:r>
              <a:rPr lang="en-GB">
                <a:solidFill>
                  <a:srgbClr val="EFE5BE"/>
                </a:solidFill>
              </a:rPr>
              <a:t> </a:t>
            </a:r>
            <a:r>
              <a:rPr lang="en-GB" smtClean="0">
                <a:solidFill>
                  <a:srgbClr val="EFE5BE"/>
                </a:solidFill>
              </a:rPr>
              <a:t>language</a:t>
            </a:r>
            <a:endParaRPr lang="en-GB" dirty="0">
              <a:solidFill>
                <a:srgbClr val="EFE5BE"/>
              </a:solidFill>
            </a:endParaRPr>
          </a:p>
          <a:p>
            <a:pPr algn="ctr" eaLnBrk="0" hangingPunct="0"/>
            <a:r>
              <a:rPr lang="en-GB" dirty="0">
                <a:solidFill>
                  <a:srgbClr val="EFE5BE"/>
                </a:solidFill>
              </a:rPr>
              <a:t>2 + years </a:t>
            </a:r>
            <a:r>
              <a:rPr lang="en-GB">
                <a:solidFill>
                  <a:srgbClr val="EFE5BE"/>
                </a:solidFill>
              </a:rPr>
              <a:t>below </a:t>
            </a:r>
            <a:r>
              <a:rPr lang="en-GB" smtClean="0">
                <a:solidFill>
                  <a:srgbClr val="EFE5BE"/>
                </a:solidFill>
              </a:rPr>
              <a:t>age.  </a:t>
            </a:r>
            <a:r>
              <a:rPr lang="en-GB" u="sng" smtClean="0">
                <a:solidFill>
                  <a:schemeClr val="bg2"/>
                </a:solidFill>
              </a:rPr>
              <a:t>In </a:t>
            </a:r>
            <a:r>
              <a:rPr lang="en-GB" u="sng" dirty="0">
                <a:solidFill>
                  <a:schemeClr val="bg2"/>
                </a:solidFill>
              </a:rPr>
              <a:t>senior school </a:t>
            </a:r>
            <a:r>
              <a:rPr lang="en-GB" dirty="0">
                <a:solidFill>
                  <a:srgbClr val="EFE5BE"/>
                </a:solidFill>
              </a:rPr>
              <a:t>- 80% at 5-6 year </a:t>
            </a:r>
            <a:r>
              <a:rPr lang="en-GB">
                <a:solidFill>
                  <a:srgbClr val="EFE5BE"/>
                </a:solidFill>
              </a:rPr>
              <a:t>level </a:t>
            </a:r>
            <a:r>
              <a:rPr lang="en-GB" smtClean="0">
                <a:solidFill>
                  <a:srgbClr val="EFE5BE"/>
                </a:solidFill>
              </a:rPr>
              <a:t> at age 12</a:t>
            </a:r>
            <a:endParaRPr lang="en-GB" dirty="0">
              <a:solidFill>
                <a:srgbClr val="EFE5BE"/>
              </a:solidFill>
            </a:endParaRPr>
          </a:p>
          <a:p>
            <a:pPr algn="ctr" eaLnBrk="0" hangingPunct="0"/>
            <a:endParaRPr lang="en-GB" dirty="0"/>
          </a:p>
          <a:p>
            <a:pPr algn="ctr" eaLnBrk="0" hangingPunct="0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55258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What information is missing?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0" y="115888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0" dirty="0"/>
              <a:t>       </a:t>
            </a:r>
          </a:p>
          <a:p>
            <a:pPr algn="ctr" eaLnBrk="0" hangingPunct="0">
              <a:defRPr/>
            </a:pPr>
            <a:r>
              <a:rPr lang="en-GB" sz="1400" b="0" dirty="0"/>
              <a:t> </a:t>
            </a:r>
            <a:r>
              <a:rPr lang="en-GB" sz="2400" b="0" dirty="0">
                <a:solidFill>
                  <a:srgbClr val="FFFF00"/>
                </a:solidFill>
                <a:latin typeface="Arial Rounded MT Bold" pitchFamily="34" charset="0"/>
              </a:rPr>
              <a:t>MODEL TO ASSEMBLE INFORMATION </a:t>
            </a:r>
            <a:r>
              <a:rPr lang="en-GB" b="0" dirty="0">
                <a:solidFill>
                  <a:srgbClr val="FFFF00"/>
                </a:solidFill>
                <a:latin typeface="Arial Rounded MT Bold" pitchFamily="34" charset="0"/>
              </a:rPr>
              <a:t>&amp;</a:t>
            </a:r>
            <a:r>
              <a:rPr lang="en-GB" sz="2400" b="0" dirty="0">
                <a:solidFill>
                  <a:srgbClr val="FFFF00"/>
                </a:solidFill>
                <a:latin typeface="Arial Rounded MT Bold" pitchFamily="34" charset="0"/>
              </a:rPr>
              <a:t> OPINION</a:t>
            </a:r>
            <a:r>
              <a:rPr lang="en-GB" b="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Arial Rounded MT Bold" pitchFamily="34" charset="0"/>
              </a:rPr>
              <a:t>(Sage)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</a:t>
            </a:r>
          </a:p>
          <a:p>
            <a:pPr eaLnBrk="0" hangingPunct="0">
              <a:defRPr/>
            </a:pPr>
            <a:r>
              <a:rPr lang="en-GB" sz="1400" b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                                  </a:t>
            </a:r>
            <a:endParaRPr lang="en-US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179512" y="398462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i="1"/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620713" y="1979613"/>
            <a:ext cx="1439862" cy="1655762"/>
          </a:xfrm>
          <a:prstGeom prst="upDownArrowCallout">
            <a:avLst>
              <a:gd name="adj1" fmla="val 25000"/>
              <a:gd name="adj2" fmla="val 25000"/>
              <a:gd name="adj3" fmla="val 14374"/>
              <a:gd name="adj4" fmla="val 50000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 dirty="0">
              <a:latin typeface="Arial" charset="0"/>
            </a:endParaRPr>
          </a:p>
          <a:p>
            <a:pPr algn="ctr">
              <a:defRPr/>
            </a:pPr>
            <a:r>
              <a:rPr lang="en-GB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Clarity</a:t>
            </a:r>
          </a:p>
          <a:p>
            <a:pPr algn="ctr">
              <a:defRPr/>
            </a:pPr>
            <a:r>
              <a:rPr lang="en-GB" sz="1400" dirty="0"/>
              <a:t>making ideas clear</a:t>
            </a:r>
          </a:p>
          <a:p>
            <a:pPr algn="ctr">
              <a:defRPr/>
            </a:pPr>
            <a:r>
              <a:rPr lang="en-GB" sz="1400" dirty="0"/>
              <a:t>and interesting</a:t>
            </a:r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612775" y="3975100"/>
            <a:ext cx="1511300" cy="1673225"/>
          </a:xfrm>
          <a:prstGeom prst="upDownArrowCallout">
            <a:avLst>
              <a:gd name="adj1" fmla="val 25000"/>
              <a:gd name="adj2" fmla="val 25000"/>
              <a:gd name="adj3" fmla="val 13839"/>
              <a:gd name="adj4" fmla="val 50000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Conduct</a:t>
            </a:r>
            <a:endParaRPr lang="en-GB" sz="1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GB" sz="1400" dirty="0"/>
              <a:t>impression ideas </a:t>
            </a:r>
          </a:p>
          <a:p>
            <a:pPr algn="ctr">
              <a:defRPr/>
            </a:pPr>
            <a:r>
              <a:rPr lang="en-GB" sz="1400" dirty="0"/>
              <a:t>make on others</a:t>
            </a:r>
            <a:endParaRPr lang="en-US" sz="1400" dirty="0"/>
          </a:p>
        </p:txBody>
      </p:sp>
      <p:sp>
        <p:nvSpPr>
          <p:cNvPr id="163852" name="AutoShape 12"/>
          <p:cNvSpPr>
            <a:spLocks noChangeArrowheads="1"/>
          </p:cNvSpPr>
          <p:nvPr/>
        </p:nvSpPr>
        <p:spPr bwMode="auto">
          <a:xfrm>
            <a:off x="7165975" y="1979613"/>
            <a:ext cx="1439863" cy="1728787"/>
          </a:xfrm>
          <a:prstGeom prst="upDownArrowCallout">
            <a:avLst>
              <a:gd name="adj1" fmla="val 25000"/>
              <a:gd name="adj2" fmla="val 25000"/>
              <a:gd name="adj3" fmla="val 15008"/>
              <a:gd name="adj4" fmla="val 50000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Content</a:t>
            </a:r>
          </a:p>
          <a:p>
            <a:pPr algn="ctr">
              <a:defRPr/>
            </a:pPr>
            <a:r>
              <a:rPr lang="en-GB" sz="1400" dirty="0"/>
              <a:t>ideas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200" dirty="0">
                <a:latin typeface="Arial" charset="0"/>
              </a:rPr>
              <a:t>relevant for </a:t>
            </a:r>
          </a:p>
          <a:p>
            <a:pPr algn="ctr">
              <a:defRPr/>
            </a:pPr>
            <a:r>
              <a:rPr lang="en-GB" sz="1200" dirty="0">
                <a:latin typeface="Arial" charset="0"/>
              </a:rPr>
              <a:t>audience</a:t>
            </a:r>
            <a:endParaRPr lang="en-US" sz="1800" dirty="0">
              <a:latin typeface="Arial" charset="0"/>
            </a:endParaRPr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>
            <a:off x="7165975" y="4005263"/>
            <a:ext cx="1511300" cy="1655762"/>
          </a:xfrm>
          <a:prstGeom prst="upDownArrowCallout">
            <a:avLst>
              <a:gd name="adj1" fmla="val 25000"/>
              <a:gd name="adj2" fmla="val 25000"/>
              <a:gd name="adj3" fmla="val 13695"/>
              <a:gd name="adj4" fmla="val 50000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Convention</a:t>
            </a:r>
          </a:p>
          <a:p>
            <a:pPr algn="ctr">
              <a:defRPr/>
            </a:pPr>
            <a:r>
              <a:rPr lang="en-GB" sz="1400" dirty="0"/>
              <a:t>rules governing the</a:t>
            </a:r>
          </a:p>
          <a:p>
            <a:pPr algn="ctr">
              <a:defRPr/>
            </a:pPr>
            <a:r>
              <a:rPr lang="en-GB" sz="1400" dirty="0"/>
              <a:t>exchange of ideas</a:t>
            </a:r>
            <a:endParaRPr lang="en-US" sz="1400" dirty="0"/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1620838" y="46529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>
              <a:latin typeface="Arial" charset="0"/>
            </a:endParaRP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1331913" y="981075"/>
            <a:ext cx="633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>
                <a:solidFill>
                  <a:srgbClr val="EFE5BE"/>
                </a:solidFill>
                <a:latin typeface="Tahoma" pitchFamily="34" charset="0"/>
              </a:rPr>
              <a:t>   </a:t>
            </a:r>
            <a:r>
              <a:rPr lang="en-GB" sz="2400">
                <a:latin typeface="Tahoma" pitchFamily="34" charset="0"/>
              </a:rPr>
              <a:t>7 stages to the development of ideas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268538" y="1916113"/>
            <a:ext cx="4679950" cy="36718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EFE5B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</a:t>
            </a: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800" b="0" smtClean="0"/>
              <a:t>generate ideas</a:t>
            </a:r>
            <a:endParaRPr lang="en-GB" sz="1800" b="0" i="1" dirty="0"/>
          </a:p>
          <a:p>
            <a:pPr eaLnBrk="0" hangingPunct="0">
              <a:defRPr/>
            </a:pP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Recite</a:t>
            </a: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1800" b="0" smtClean="0"/>
              <a:t>arrange ideas </a:t>
            </a:r>
            <a:endParaRPr lang="en-GB" sz="1800" b="0" dirty="0"/>
          </a:p>
          <a:p>
            <a:pPr eaLnBrk="0" hangingPunct="0">
              <a:defRPr/>
            </a:pP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Refer</a:t>
            </a: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GB" sz="1800" b="0" smtClean="0"/>
              <a:t>compare ideas</a:t>
            </a:r>
            <a:endParaRPr lang="en-GB" sz="1800" b="0" dirty="0"/>
          </a:p>
          <a:p>
            <a:pPr eaLnBrk="0" hangingPunct="0">
              <a:defRPr/>
            </a:pP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Replay</a:t>
            </a: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800" b="0" smtClean="0"/>
              <a:t>sequence ideas </a:t>
            </a:r>
            <a:r>
              <a:rPr lang="en-GB" sz="1800" b="0" dirty="0"/>
              <a:t>in time</a:t>
            </a:r>
          </a:p>
          <a:p>
            <a:pPr eaLnBrk="0" hangingPunct="0">
              <a:defRPr/>
            </a:pP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Recount</a:t>
            </a:r>
            <a:r>
              <a:rPr lang="en-GB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800" b="0" dirty="0"/>
              <a:t>Introduce, describe, </a:t>
            </a:r>
            <a:r>
              <a:rPr lang="en-GB" sz="1800" b="0"/>
              <a:t>discuss </a:t>
            </a:r>
            <a:endParaRPr lang="en-GB" sz="1800" b="0" smtClean="0"/>
          </a:p>
          <a:p>
            <a:pPr eaLnBrk="0" hangingPunct="0">
              <a:defRPr/>
            </a:pP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Report:</a:t>
            </a:r>
            <a:r>
              <a:rPr lang="en-GB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GB" sz="1600" b="0" smtClean="0"/>
              <a:t>Introduce, describe, discuss, reflect</a:t>
            </a:r>
            <a:r>
              <a:rPr lang="en-GB" b="0" smtClean="0"/>
              <a:t> </a:t>
            </a:r>
          </a:p>
          <a:p>
            <a:pPr eaLnBrk="0" hangingPunct="0">
              <a:defRPr/>
            </a:pP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GB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Relate</a:t>
            </a:r>
            <a:r>
              <a:rPr lang="en-GB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GB" sz="1800" b="0" smtClean="0"/>
              <a:t>setting</a:t>
            </a:r>
            <a:r>
              <a:rPr lang="en-GB" sz="1800" b="0" dirty="0"/>
              <a:t>, characters, actions ,</a:t>
            </a:r>
          </a:p>
          <a:p>
            <a:pPr eaLnBrk="0" hangingPunct="0">
              <a:defRPr/>
            </a:pPr>
            <a:r>
              <a:rPr lang="en-GB" sz="1800" b="0"/>
              <a:t>                  </a:t>
            </a:r>
            <a:r>
              <a:rPr lang="en-GB" sz="1800" b="0" smtClean="0"/>
              <a:t>        results</a:t>
            </a:r>
            <a:r>
              <a:rPr lang="en-GB" sz="1800" b="0" dirty="0"/>
              <a:t>, reactions</a:t>
            </a:r>
            <a:endParaRPr lang="en-US" sz="1800" dirty="0"/>
          </a:p>
          <a:p>
            <a:pPr eaLnBrk="0" hangingPunct="0">
              <a:defRPr/>
            </a:pPr>
            <a:endParaRPr lang="en-GB" sz="1800" dirty="0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2987675" y="5300663"/>
            <a:ext cx="3240088" cy="196850"/>
          </a:xfrm>
          <a:prstGeom prst="leftRightArrow">
            <a:avLst>
              <a:gd name="adj1" fmla="val 50000"/>
              <a:gd name="adj2" fmla="val 112452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2976563" y="1649413"/>
            <a:ext cx="3240087" cy="576262"/>
          </a:xfrm>
          <a:prstGeom prst="leftRightArrow">
            <a:avLst>
              <a:gd name="adj1" fmla="val 50000"/>
              <a:gd name="adj2" fmla="val 112452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60928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dirty="0">
                <a:solidFill>
                  <a:srgbClr val="EFE5BE"/>
                </a:solidFill>
              </a:rPr>
              <a:t>  </a:t>
            </a:r>
            <a:endParaRPr lang="en-GB" sz="1400" dirty="0">
              <a:solidFill>
                <a:srgbClr val="EFE5B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02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EFE5BE"/>
                </a:solidFill>
                <a:cs typeface="Arial" panose="020B0604020202020204" pitchFamily="34" charset="0"/>
              </a:rPr>
              <a:t>                 </a:t>
            </a:r>
            <a:r>
              <a:rPr lang="en-GB" smtClean="0">
                <a:cs typeface="Arial" panose="020B0604020202020204" pitchFamily="34" charset="0"/>
              </a:rPr>
              <a:t>5 conversation moves</a:t>
            </a:r>
            <a:r>
              <a:rPr lang="en-GB">
                <a:cs typeface="Arial" panose="020B0604020202020204" pitchFamily="34" charset="0"/>
              </a:rPr>
              <a:t> </a:t>
            </a:r>
            <a:r>
              <a:rPr lang="en-GB" smtClean="0">
                <a:cs typeface="Arial" panose="020B0604020202020204" pitchFamily="34" charset="0"/>
              </a:rPr>
              <a:t>must be in place for narrative thinking </a:t>
            </a:r>
            <a:r>
              <a:rPr lang="en-GB" sz="1600" smtClean="0">
                <a:cs typeface="Arial" panose="020B0604020202020204" pitchFamily="34" charset="0"/>
              </a:rPr>
              <a:t>&amp;</a:t>
            </a:r>
            <a:r>
              <a:rPr lang="en-GB" smtClean="0">
                <a:cs typeface="Arial" panose="020B0604020202020204" pitchFamily="34" charset="0"/>
              </a:rPr>
              <a:t> structure </a:t>
            </a:r>
            <a:endParaRPr lang="en-GB" dirty="0"/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  <a:r>
              <a:rPr lang="en-GB" dirty="0" smtClean="0">
                <a:cs typeface="Arial" panose="020B0604020202020204" pitchFamily="34" charset="0"/>
              </a:rPr>
              <a:t>1.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Follows 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conversation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thread  </a:t>
            </a:r>
            <a:r>
              <a:rPr lang="en-GB" dirty="0" smtClean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Asks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Questions  </a:t>
            </a:r>
            <a:r>
              <a:rPr lang="en-GB" dirty="0">
                <a:solidFill>
                  <a:srgbClr val="FFFFFF"/>
                </a:solidFill>
                <a:cs typeface="Arial" panose="020B0604020202020204" pitchFamily="34" charset="0"/>
              </a:rPr>
              <a:t>3. 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Answers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Questions</a:t>
            </a:r>
            <a:r>
              <a:rPr lang="en-GB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Arial" panose="020B0604020202020204" pitchFamily="34" charset="0"/>
              </a:rPr>
              <a:t>4. </a:t>
            </a:r>
            <a:r>
              <a:rPr lang="en-GB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Assembles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cs typeface="Arial" panose="020B0604020202020204" pitchFamily="34" charset="0"/>
              </a:rPr>
              <a:t>      </a:t>
            </a:r>
            <a:r>
              <a:rPr lang="en-GB" sz="1400" dirty="0" smtClean="0">
                <a:solidFill>
                  <a:srgbClr val="FFFF00"/>
                </a:solidFill>
                <a:cs typeface="Arial" panose="020B0604020202020204" pitchFamily="34" charset="0"/>
              </a:rPr>
              <a:t>&amp;</a:t>
            </a:r>
            <a:r>
              <a:rPr lang="en-GB" sz="16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contributes 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ideas </a:t>
            </a:r>
            <a:r>
              <a:rPr lang="en-GB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cs typeface="Arial" panose="020B0604020202020204" pitchFamily="34" charset="0"/>
              </a:rPr>
              <a:t>5</a:t>
            </a:r>
            <a:r>
              <a:rPr lang="en-GB" dirty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FFFF00"/>
                </a:solidFill>
                <a:cs typeface="Arial" panose="020B0604020202020204" pitchFamily="34" charset="0"/>
              </a:rPr>
              <a:t> Shows maintenance behaviour – eye contact, smile, head nod</a:t>
            </a:r>
            <a:endParaRPr lang="en-GB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 animBg="1"/>
      <p:bldP spid="163851" grpId="0" animBg="1"/>
      <p:bldP spid="163852" grpId="1" animBg="1"/>
      <p:bldP spid="163853" grpId="0" animBg="1"/>
      <p:bldP spid="11279" grpId="0"/>
      <p:bldP spid="11282" grpId="0" animBg="1"/>
      <p:bldP spid="11286" grpId="0" animBg="1"/>
      <p:bldP spid="11287" grpId="0" animBg="1"/>
      <p:bldP spid="112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764704"/>
            <a:ext cx="7848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0" name="Text Box 8"/>
          <p:cNvSpPr txBox="1">
            <a:spLocks noChangeArrowheads="1"/>
          </p:cNvSpPr>
          <p:nvPr/>
        </p:nvSpPr>
        <p:spPr bwMode="auto">
          <a:xfrm flipV="1">
            <a:off x="0" y="61182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ctr" eaLnBrk="0" hangingPunct="0">
              <a:defRPr/>
            </a:pP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0" y="2063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smtClean="0"/>
              <a:t>   Japan </a:t>
            </a:r>
            <a:r>
              <a:rPr lang="en-GB" sz="2400"/>
              <a:t>develops </a:t>
            </a:r>
            <a:r>
              <a:rPr lang="en-GB" sz="2400">
                <a:solidFill>
                  <a:srgbClr val="00FF00"/>
                </a:solidFill>
              </a:rPr>
              <a:t>R</a:t>
            </a:r>
            <a:r>
              <a:rPr lang="en-GB" sz="2400"/>
              <a:t> </a:t>
            </a:r>
            <a:r>
              <a:rPr lang="en-GB" sz="1800"/>
              <a:t>&amp;</a:t>
            </a:r>
            <a:r>
              <a:rPr lang="en-GB" sz="2400"/>
              <a:t> </a:t>
            </a:r>
            <a:r>
              <a:rPr lang="en-GB" sz="2400">
                <a:solidFill>
                  <a:srgbClr val="FFFF00"/>
                </a:solidFill>
              </a:rPr>
              <a:t>L</a:t>
            </a:r>
            <a:r>
              <a:rPr lang="en-GB" sz="2400"/>
              <a:t> brain through formal talk activities </a:t>
            </a:r>
            <a:r>
              <a:rPr lang="en-GB" sz="1800" smtClean="0"/>
              <a:t>&amp; </a:t>
            </a:r>
            <a:r>
              <a:rPr lang="en-GB" sz="2400" smtClean="0"/>
              <a:t> brain gym</a:t>
            </a:r>
            <a:endParaRPr lang="en-US" sz="2400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GB" sz="2400" smtClean="0"/>
          </a:p>
          <a:p>
            <a:pPr algn="ctr" eaLnBrk="0" hangingPunct="0"/>
            <a:r>
              <a:rPr lang="en-GB" sz="2400" smtClean="0"/>
              <a:t>In this school pupils teach to develop narrative language </a:t>
            </a:r>
            <a:r>
              <a:rPr lang="en-GB" sz="1800" smtClean="0"/>
              <a:t>&amp;</a:t>
            </a:r>
            <a:r>
              <a:rPr lang="en-GB" sz="2400" smtClean="0"/>
              <a:t> thinking. They give a lesson </a:t>
            </a:r>
            <a:r>
              <a:rPr lang="en-GB" sz="2400" i="1" smtClean="0"/>
              <a:t>overview</a:t>
            </a:r>
            <a:r>
              <a:rPr lang="en-GB" sz="2400" smtClean="0"/>
              <a:t>, </a:t>
            </a:r>
            <a:r>
              <a:rPr lang="en-GB" sz="2400" i="1" smtClean="0"/>
              <a:t>structure </a:t>
            </a:r>
            <a:r>
              <a:rPr lang="en-GB" sz="1800" smtClean="0"/>
              <a:t>&amp;</a:t>
            </a:r>
            <a:r>
              <a:rPr lang="en-GB" sz="2400" smtClean="0"/>
              <a:t> </a:t>
            </a:r>
            <a:r>
              <a:rPr lang="en-GB" sz="2400" i="1" smtClean="0"/>
              <a:t>review</a:t>
            </a:r>
            <a:r>
              <a:rPr lang="en-GB" sz="2400" smtClean="0"/>
              <a:t> with each member sharing their view of the content in the final part of the class.</a:t>
            </a:r>
            <a:r>
              <a:rPr lang="en-US" sz="2400" b="0" smtClean="0">
                <a:solidFill>
                  <a:srgbClr val="EFE5BE"/>
                </a:solidFill>
              </a:rPr>
              <a:t> </a:t>
            </a:r>
            <a:endParaRPr lang="en-US" sz="2400" b="0">
              <a:solidFill>
                <a:srgbClr val="EFE5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23794"/>
              </p:ext>
            </p:extLst>
          </p:nvPr>
        </p:nvGraphicFramePr>
        <p:xfrm>
          <a:off x="0" y="1340770"/>
          <a:ext cx="9144000" cy="5630220"/>
        </p:xfrm>
        <a:graphic>
          <a:graphicData uri="http://schemas.openxmlformats.org/drawingml/2006/table">
            <a:tbl>
              <a:tblPr firstRow="1" firstCol="1" bandRow="1"/>
              <a:tblGrid>
                <a:gridCol w="4572000"/>
                <a:gridCol w="4572000"/>
              </a:tblGrid>
              <a:tr h="91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a range of ideas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items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survival. Decide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urgent to provide.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RECITE</a:t>
                      </a: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arrange ideas but not necessarily </a:t>
                      </a: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your feelings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views about disasters?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Arrange </a:t>
                      </a:r>
                      <a:r>
                        <a:rPr lang="en-GB" sz="16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on a </a:t>
                      </a:r>
                      <a:r>
                        <a:rPr lang="en-GB" sz="16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</a:t>
                      </a:r>
                      <a:r>
                        <a:rPr lang="en-GB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compare </a:t>
                      </a: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ideas-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judge </a:t>
                      </a: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similarities/differences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message systems, e.g.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Morse Code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Heliograph  </a:t>
                      </a:r>
                      <a:endParaRPr lang="en-GB" sz="1600" b="1" i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REPLAY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ideas appropriately in </a:t>
                      </a:r>
                      <a:r>
                        <a:rPr lang="en-GB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sequence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 you revive a drowning person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kiss of life’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pictures </a:t>
                      </a:r>
                      <a:r>
                        <a:rPr lang="en-GB" sz="12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written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RECOUNT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explain ideas – How? Why?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Alice is trapped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injured on a roof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rising. She needs carrying to safety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Draw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images - explain </a:t>
                      </a:r>
                      <a:r>
                        <a:rPr lang="en-GB" sz="1400" b="1" i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do a </a:t>
                      </a:r>
                      <a:r>
                        <a:rPr lang="en-GB" sz="1400" b="1" i="0" u="sng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fireman’s </a:t>
                      </a:r>
                      <a:r>
                        <a:rPr lang="en-GB" sz="1400" b="1" i="0" u="sng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lift.</a:t>
                      </a:r>
                      <a:r>
                        <a:rPr lang="en-GB" sz="1400" b="1" i="0" u="sng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i="1" u="none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GB" sz="1400" b="1" i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</a:t>
                      </a:r>
                      <a:r>
                        <a:rPr lang="en-GB" sz="1400" b="1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safe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GB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</a:t>
                      </a: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introduce, describe </a:t>
                      </a:r>
                      <a:r>
                        <a:rPr lang="en-GB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discuss ideas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on a disaster for a news programme.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story with pictures -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situation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505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</a:t>
                      </a:r>
                      <a:r>
                        <a:rPr lang="en-GB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ideas in a setting + events, actions, </a:t>
                      </a:r>
                      <a:endParaRPr lang="en-GB" sz="1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results, reactions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a disaster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web.  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 story</a:t>
                      </a:r>
                      <a:r>
                        <a:rPr lang="en-GB" sz="1400" b="1" baseline="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baseline="0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setting, 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events,  results </a:t>
                      </a:r>
                      <a:r>
                        <a:rPr lang="en-GB" sz="12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reactions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424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solidFill>
                  <a:srgbClr val="FF5050"/>
                </a:solidFill>
              </a:rPr>
              <a:t>     </a:t>
            </a:r>
            <a:r>
              <a:rPr lang="en-GB" sz="3600" smtClean="0"/>
              <a:t>4. </a:t>
            </a:r>
            <a:r>
              <a:rPr lang="en-GB" sz="3200" smtClean="0"/>
              <a:t>Teacher Role in Developing Narrative Ideas</a:t>
            </a:r>
          </a:p>
          <a:p>
            <a:r>
              <a:rPr lang="en-GB" smtClean="0"/>
              <a:t>7 Levels  (Sage)                  Development Tasks:   Topic – </a:t>
            </a:r>
            <a:r>
              <a:rPr lang="en-GB" sz="1800" smtClean="0"/>
              <a:t>COPING WITH DISASTERS</a:t>
            </a:r>
            <a:endParaRPr lang="en-GB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image002MA25105978-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184" y="-34368"/>
            <a:ext cx="9436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image003MA25105978-000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16113"/>
            <a:ext cx="66294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771800" y="-34368"/>
            <a:ext cx="6398531" cy="1509886"/>
          </a:xfrm>
          <a:prstGeom prst="cloudCallout">
            <a:avLst>
              <a:gd name="adj1" fmla="val -71704"/>
              <a:gd name="adj2" fmla="val 3144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dirty="0" smtClean="0"/>
              <a:t>Resting my </a:t>
            </a:r>
            <a:r>
              <a:rPr lang="en-GB" dirty="0" smtClean="0">
                <a:solidFill>
                  <a:srgbClr val="66FF33"/>
                </a:solidFill>
              </a:rPr>
              <a:t>R</a:t>
            </a:r>
            <a:r>
              <a:rPr lang="en-GB" dirty="0" smtClean="0"/>
              <a:t> </a:t>
            </a:r>
            <a:r>
              <a:rPr lang="en-GB" sz="1800" dirty="0" smtClean="0"/>
              <a:t>&amp;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FF00"/>
                </a:solidFill>
              </a:rPr>
              <a:t>L</a:t>
            </a:r>
            <a:r>
              <a:rPr lang="en-GB" dirty="0" smtClean="0"/>
              <a:t> brain!  Present </a:t>
            </a:r>
            <a:r>
              <a:rPr lang="en-GB" dirty="0" smtClean="0"/>
              <a:t>for </a:t>
            </a:r>
            <a:r>
              <a:rPr lang="en-GB" dirty="0" smtClean="0"/>
              <a:t>all information processing ways </a:t>
            </a:r>
            <a:r>
              <a:rPr lang="en-GB" sz="1600" dirty="0" smtClean="0"/>
              <a:t>&amp; </a:t>
            </a:r>
            <a:r>
              <a:rPr lang="en-GB" dirty="0" smtClean="0"/>
              <a:t>narrative levels </a:t>
            </a:r>
            <a:endParaRPr lang="en-US" dirty="0"/>
          </a:p>
        </p:txBody>
      </p:sp>
      <p:sp>
        <p:nvSpPr>
          <p:cNvPr id="2" name="Flowchart: Alternate Process 1"/>
          <p:cNvSpPr/>
          <p:nvPr/>
        </p:nvSpPr>
        <p:spPr bwMode="auto">
          <a:xfrm>
            <a:off x="0" y="3544649"/>
            <a:ext cx="2987824" cy="3141951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0" dirty="0" smtClean="0">
                <a:solidFill>
                  <a:srgbClr val="FFFF00"/>
                </a:solidFill>
              </a:rPr>
              <a:t>Give </a:t>
            </a:r>
            <a:r>
              <a:rPr kumimoji="0" lang="en-GB" sz="16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overview</a:t>
            </a:r>
            <a:r>
              <a:rPr lang="en-GB" sz="1600" dirty="0" smtClean="0">
                <a:solidFill>
                  <a:srgbClr val="FFFF00"/>
                </a:solidFill>
              </a:rPr>
              <a:t>, </a:t>
            </a:r>
            <a:r>
              <a:rPr kumimoji="0" lang="en-GB" sz="16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structure 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&amp;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final </a:t>
            </a:r>
            <a:r>
              <a:rPr kumimoji="0" lang="en-GB" sz="160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review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, with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stories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to aid understanding.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800" b="0" baseline="0" dirty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0" dirty="0">
                <a:solidFill>
                  <a:srgbClr val="FFFF00"/>
                </a:solidFill>
              </a:rPr>
              <a:t>P</a:t>
            </a:r>
            <a:r>
              <a:rPr lang="en-GB" sz="1600" b="0" dirty="0" smtClean="0">
                <a:solidFill>
                  <a:srgbClr val="FFFF00"/>
                </a:solidFill>
              </a:rPr>
              <a:t>resent </a:t>
            </a:r>
            <a:r>
              <a:rPr lang="en-GB" sz="1600" dirty="0" smtClean="0">
                <a:solidFill>
                  <a:srgbClr val="FFFF00"/>
                </a:solidFill>
              </a:rPr>
              <a:t>visuals</a:t>
            </a:r>
            <a:r>
              <a:rPr lang="en-GB" sz="1600" b="0" dirty="0" smtClean="0">
                <a:solidFill>
                  <a:srgbClr val="FFFF00"/>
                </a:solidFill>
              </a:rPr>
              <a:t> </a:t>
            </a:r>
            <a:r>
              <a:rPr lang="en-GB" sz="1600" b="0" dirty="0" smtClean="0">
                <a:solidFill>
                  <a:srgbClr val="FFFF00"/>
                </a:solidFill>
              </a:rPr>
              <a:t>first- then  explain. </a:t>
            </a:r>
            <a:r>
              <a:rPr lang="en-GB" sz="1600" dirty="0" smtClean="0">
                <a:solidFill>
                  <a:srgbClr val="FFFF00"/>
                </a:solidFill>
              </a:rPr>
              <a:t>3 </a:t>
            </a:r>
            <a:r>
              <a:rPr lang="en-GB" sz="1600" dirty="0" smtClean="0">
                <a:solidFill>
                  <a:srgbClr val="FFFF00"/>
                </a:solidFill>
              </a:rPr>
              <a:t>min. </a:t>
            </a:r>
            <a:r>
              <a:rPr lang="en-GB" sz="1600" b="0" dirty="0" smtClean="0">
                <a:solidFill>
                  <a:srgbClr val="FFFF00"/>
                </a:solidFill>
              </a:rPr>
              <a:t>is </a:t>
            </a:r>
            <a:r>
              <a:rPr lang="en-GB" sz="1600" b="0" dirty="0" smtClean="0">
                <a:solidFill>
                  <a:srgbClr val="FFFF00"/>
                </a:solidFill>
              </a:rPr>
              <a:t>limit  for speech </a:t>
            </a:r>
            <a:r>
              <a:rPr lang="en-GB" sz="1600" b="0" dirty="0" smtClean="0">
                <a:solidFill>
                  <a:srgbClr val="FFFF00"/>
                </a:solidFill>
              </a:rPr>
              <a:t>attention</a:t>
            </a:r>
            <a:r>
              <a:rPr lang="en-GB" sz="1600" b="0" dirty="0">
                <a:solidFill>
                  <a:srgbClr val="FFFF00"/>
                </a:solidFill>
              </a:rPr>
              <a:t> </a:t>
            </a:r>
            <a:r>
              <a:rPr lang="en-GB" sz="1600" b="0" dirty="0" smtClean="0">
                <a:solidFill>
                  <a:srgbClr val="FFFF00"/>
                </a:solidFill>
              </a:rPr>
              <a:t>-</a:t>
            </a:r>
            <a:r>
              <a:rPr lang="en-GB" sz="1600" b="0" dirty="0" smtClean="0">
                <a:solidFill>
                  <a:srgbClr val="FFFF00"/>
                </a:solidFill>
              </a:rPr>
              <a:t> </a:t>
            </a:r>
            <a:r>
              <a:rPr lang="en-GB" sz="1600" b="0" dirty="0" smtClean="0">
                <a:solidFill>
                  <a:srgbClr val="FFFF00"/>
                </a:solidFill>
              </a:rPr>
              <a:t>break with </a:t>
            </a:r>
            <a:r>
              <a:rPr lang="en-GB" sz="1600" dirty="0" smtClean="0">
                <a:solidFill>
                  <a:srgbClr val="FFFF00"/>
                </a:solidFill>
              </a:rPr>
              <a:t>tasks.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800" b="0" dirty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0" dirty="0" smtClean="0">
                <a:solidFill>
                  <a:srgbClr val="FFFF00"/>
                </a:solidFill>
              </a:rPr>
              <a:t>Only</a:t>
            </a:r>
            <a:r>
              <a:rPr lang="en-GB" sz="1600" b="0" dirty="0" smtClean="0">
                <a:solidFill>
                  <a:srgbClr val="FFFF00"/>
                </a:solidFill>
              </a:rPr>
              <a:t> by </a:t>
            </a:r>
            <a:r>
              <a:rPr lang="en-GB" sz="1600" dirty="0" smtClean="0">
                <a:solidFill>
                  <a:srgbClr val="FFFF00"/>
                </a:solidFill>
              </a:rPr>
              <a:t>sharing</a:t>
            </a:r>
            <a:r>
              <a:rPr lang="en-GB" sz="1600" b="0" dirty="0" smtClean="0">
                <a:solidFill>
                  <a:srgbClr val="FFFF00"/>
                </a:solidFill>
              </a:rPr>
              <a:t> </a:t>
            </a:r>
            <a:r>
              <a:rPr lang="en-GB" sz="1600" b="0" dirty="0" smtClean="0">
                <a:solidFill>
                  <a:srgbClr val="FFFF00"/>
                </a:solidFill>
              </a:rPr>
              <a:t>knowledge – are you </a:t>
            </a:r>
            <a:r>
              <a:rPr lang="en-GB" sz="1600" dirty="0" smtClean="0">
                <a:solidFill>
                  <a:srgbClr val="FFFF00"/>
                </a:solidFill>
              </a:rPr>
              <a:t>aware</a:t>
            </a:r>
            <a:r>
              <a:rPr lang="en-GB" sz="1600" b="0" dirty="0" smtClean="0">
                <a:solidFill>
                  <a:srgbClr val="FFFF00"/>
                </a:solidFill>
              </a:rPr>
              <a:t> of understanding it</a:t>
            </a:r>
            <a:r>
              <a:rPr lang="en-GB" sz="1600" b="0" dirty="0" smtClean="0">
                <a:solidFill>
                  <a:srgbClr val="FFFF00"/>
                </a:solidFill>
              </a:rPr>
              <a:t>. </a:t>
            </a:r>
            <a:r>
              <a:rPr lang="en-GB" sz="1600" b="0" dirty="0" smtClean="0">
                <a:solidFill>
                  <a:srgbClr val="FFFF00"/>
                </a:solidFill>
              </a:rPr>
              <a:t>Give time for learners to say what they have </a:t>
            </a:r>
            <a:r>
              <a:rPr lang="en-GB" sz="1600" b="0" dirty="0" smtClean="0">
                <a:solidFill>
                  <a:srgbClr val="FFFF00"/>
                </a:solidFill>
              </a:rPr>
              <a:t>learnt</a:t>
            </a:r>
            <a:r>
              <a:rPr lang="en-GB" sz="1600" b="0" dirty="0" smtClean="0">
                <a:solidFill>
                  <a:srgbClr val="FFFF00"/>
                </a:solidFill>
              </a:rPr>
              <a:t> </a:t>
            </a:r>
            <a:r>
              <a:rPr lang="en-GB" sz="1600" b="0" dirty="0" smtClean="0">
                <a:solidFill>
                  <a:srgbClr val="FFFF00"/>
                </a:solidFill>
              </a:rPr>
              <a:t>from a session.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b="0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Flowchart: Terminator 2"/>
          <p:cNvSpPr/>
          <p:nvPr/>
        </p:nvSpPr>
        <p:spPr bwMode="auto">
          <a:xfrm>
            <a:off x="3275856" y="5517232"/>
            <a:ext cx="5688632" cy="1080120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Articles to support: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E-learning not</a:t>
            </a:r>
            <a:r>
              <a:rPr kumimoji="0" lang="en-GB" sz="16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E-quality;  Does Technology </a:t>
            </a:r>
            <a:r>
              <a:rPr lang="en-GB" sz="1600" i="1" dirty="0">
                <a:solidFill>
                  <a:srgbClr val="FFFF00"/>
                </a:solidFill>
              </a:rPr>
              <a:t>H</a:t>
            </a:r>
            <a:r>
              <a:rPr kumimoji="0" lang="en-GB" sz="16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elp or Hinder;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   Reign</a:t>
            </a:r>
            <a:r>
              <a:rPr kumimoji="0" lang="en-GB" sz="16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 of Error, Reign of Terror</a:t>
            </a:r>
            <a:endParaRPr kumimoji="0" lang="en-GB" sz="16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Explosion 1 3"/>
          <p:cNvSpPr/>
          <p:nvPr/>
        </p:nvSpPr>
        <p:spPr bwMode="auto">
          <a:xfrm>
            <a:off x="4787251" y="1475518"/>
            <a:ext cx="4574947" cy="288958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75% children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&amp;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adults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 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-limited 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thinking 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&amp;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 communication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split_brain_175171806_s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7991475" cy="42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-1" y="389156"/>
            <a:ext cx="9144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dirty="0" smtClean="0"/>
              <a:t>                          </a:t>
            </a:r>
            <a:r>
              <a:rPr lang="en-GB" sz="3200" dirty="0" smtClean="0"/>
              <a:t>1.</a:t>
            </a:r>
            <a:r>
              <a:rPr lang="en-GB" dirty="0" smtClean="0"/>
              <a:t>  </a:t>
            </a:r>
            <a:r>
              <a:rPr lang="en-GB" sz="3200" dirty="0" smtClean="0"/>
              <a:t>Brain Roles in Information Processing</a:t>
            </a:r>
          </a:p>
          <a:p>
            <a:pPr eaLnBrk="0" hangingPunct="0"/>
            <a:r>
              <a:rPr lang="en-GB" dirty="0" smtClean="0">
                <a:solidFill>
                  <a:srgbClr val="66FF33"/>
                </a:solidFill>
              </a:rPr>
              <a:t>                              The </a:t>
            </a:r>
            <a:r>
              <a:rPr lang="en-GB" dirty="0">
                <a:solidFill>
                  <a:srgbClr val="66FF33"/>
                </a:solidFill>
              </a:rPr>
              <a:t>R </a:t>
            </a:r>
            <a:r>
              <a:rPr lang="en-GB" u="sng" dirty="0" smtClean="0">
                <a:solidFill>
                  <a:srgbClr val="66FF33"/>
                </a:solidFill>
              </a:rPr>
              <a:t>seeing</a:t>
            </a:r>
            <a:r>
              <a:rPr lang="en-GB" i="1" dirty="0" smtClean="0">
                <a:solidFill>
                  <a:srgbClr val="66FF33"/>
                </a:solidFill>
              </a:rPr>
              <a:t> </a:t>
            </a:r>
            <a:r>
              <a:rPr lang="en-GB" dirty="0" smtClean="0">
                <a:solidFill>
                  <a:srgbClr val="66FF33"/>
                </a:solidFill>
              </a:rPr>
              <a:t>brain </a:t>
            </a:r>
            <a:r>
              <a:rPr lang="en-GB" dirty="0">
                <a:solidFill>
                  <a:srgbClr val="66FF33"/>
                </a:solidFill>
              </a:rPr>
              <a:t>processes </a:t>
            </a:r>
            <a:r>
              <a:rPr lang="en-GB" u="sng" dirty="0">
                <a:solidFill>
                  <a:srgbClr val="66FF33"/>
                </a:solidFill>
              </a:rPr>
              <a:t>images</a:t>
            </a:r>
            <a:r>
              <a:rPr lang="en-GB" i="1" dirty="0">
                <a:solidFill>
                  <a:srgbClr val="66FF33"/>
                </a:solidFill>
              </a:rPr>
              <a:t> </a:t>
            </a:r>
            <a:r>
              <a:rPr lang="en-GB" i="1" dirty="0" smtClean="0">
                <a:solidFill>
                  <a:srgbClr val="66FF33"/>
                </a:solidFill>
              </a:rPr>
              <a:t>holistically - </a:t>
            </a:r>
            <a:r>
              <a:rPr lang="en-GB" dirty="0" smtClean="0">
                <a:solidFill>
                  <a:srgbClr val="00FF00"/>
                </a:solidFill>
              </a:rPr>
              <a:t>(</a:t>
            </a:r>
            <a:r>
              <a:rPr lang="en-GB" dirty="0">
                <a:solidFill>
                  <a:srgbClr val="00FF00"/>
                </a:solidFill>
              </a:rPr>
              <a:t>4-7+ </a:t>
            </a:r>
            <a:r>
              <a:rPr lang="en-GB" dirty="0" err="1">
                <a:solidFill>
                  <a:srgbClr val="00FF00"/>
                </a:solidFill>
              </a:rPr>
              <a:t>yr</a:t>
            </a:r>
            <a:r>
              <a:rPr lang="en-GB" dirty="0">
                <a:solidFill>
                  <a:srgbClr val="00FF00"/>
                </a:solidFill>
              </a:rPr>
              <a:t>)</a:t>
            </a:r>
          </a:p>
          <a:p>
            <a:pPr eaLnBrk="0" hangingPunct="0"/>
            <a:r>
              <a:rPr lang="en-GB" dirty="0" smtClean="0">
                <a:solidFill>
                  <a:srgbClr val="FFFF00"/>
                </a:solidFill>
              </a:rPr>
              <a:t>                             The L </a:t>
            </a:r>
            <a:r>
              <a:rPr lang="en-GB" u="sng" dirty="0" smtClean="0">
                <a:solidFill>
                  <a:srgbClr val="FFFF00"/>
                </a:solidFill>
              </a:rPr>
              <a:t>saying/hearing </a:t>
            </a:r>
            <a:r>
              <a:rPr lang="en-GB" dirty="0">
                <a:solidFill>
                  <a:srgbClr val="FFFF00"/>
                </a:solidFill>
              </a:rPr>
              <a:t>brain processes </a:t>
            </a:r>
            <a:r>
              <a:rPr lang="en-GB" u="sng" dirty="0">
                <a:solidFill>
                  <a:srgbClr val="FFFF00"/>
                </a:solidFill>
              </a:rPr>
              <a:t>words</a:t>
            </a:r>
            <a:r>
              <a:rPr lang="en-GB" i="1" dirty="0">
                <a:solidFill>
                  <a:srgbClr val="FFFF00"/>
                </a:solidFill>
              </a:rPr>
              <a:t> </a:t>
            </a:r>
            <a:r>
              <a:rPr lang="en-GB" sz="1400" dirty="0">
                <a:solidFill>
                  <a:srgbClr val="FFFF00"/>
                </a:solidFill>
              </a:rPr>
              <a:t>&amp;</a:t>
            </a:r>
            <a:r>
              <a:rPr lang="en-GB" i="1" dirty="0">
                <a:solidFill>
                  <a:srgbClr val="FFFF00"/>
                </a:solidFill>
              </a:rPr>
              <a:t> </a:t>
            </a:r>
            <a:r>
              <a:rPr lang="en-GB" i="1" dirty="0" smtClean="0">
                <a:solidFill>
                  <a:srgbClr val="FFFF00"/>
                </a:solidFill>
              </a:rPr>
              <a:t>parts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(7+ </a:t>
            </a:r>
            <a:r>
              <a:rPr lang="en-GB" dirty="0" err="1">
                <a:solidFill>
                  <a:srgbClr val="FFFF00"/>
                </a:solidFill>
              </a:rPr>
              <a:t>yr</a:t>
            </a:r>
            <a:r>
              <a:rPr lang="en-GB" dirty="0">
                <a:solidFill>
                  <a:srgbClr val="FFFF00"/>
                </a:solidFill>
              </a:rPr>
              <a:t>)</a:t>
            </a:r>
          </a:p>
          <a:p>
            <a:pPr eaLnBrk="0" hangingPunct="0"/>
            <a:r>
              <a:rPr lang="en-GB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755650" y="2205038"/>
            <a:ext cx="2447925" cy="576262"/>
          </a:xfrm>
          <a:prstGeom prst="wedgeEllipseCallout">
            <a:avLst>
              <a:gd name="adj1" fmla="val 52333"/>
              <a:gd name="adj2" fmla="val 76995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800"/>
              <a:t>Parts / facts</a:t>
            </a:r>
            <a:endParaRPr lang="en-US" sz="1800"/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6588125" y="2133600"/>
            <a:ext cx="2159000" cy="936625"/>
          </a:xfrm>
          <a:prstGeom prst="wedgeEllipseCallout">
            <a:avLst>
              <a:gd name="adj1" fmla="val -65074"/>
              <a:gd name="adj2" fmla="val 67968"/>
            </a:avLst>
          </a:prstGeom>
          <a:solidFill>
            <a:schemeClr val="accent1"/>
          </a:solidFill>
          <a:ln w="9525">
            <a:solidFill>
              <a:srgbClr val="EFE5BE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800"/>
              <a:t>Holistic</a:t>
            </a:r>
          </a:p>
          <a:p>
            <a:pPr algn="ctr" eaLnBrk="0" hangingPunct="0"/>
            <a:r>
              <a:rPr lang="en-GB" sz="1800"/>
              <a:t>understanding</a:t>
            </a:r>
            <a:endParaRPr lang="en-US" sz="1800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3130550" y="4438650"/>
            <a:ext cx="8651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>
                <a:solidFill>
                  <a:srgbClr val="EFE5BE"/>
                </a:solidFill>
              </a:rPr>
              <a:t>analyses</a:t>
            </a:r>
            <a:endParaRPr lang="en-US" sz="1800">
              <a:solidFill>
                <a:srgbClr val="EFE5BE"/>
              </a:solidFill>
            </a:endParaRP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5003800" y="4438650"/>
            <a:ext cx="11398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>
                <a:solidFill>
                  <a:srgbClr val="EFE5BE"/>
                </a:solidFill>
              </a:rPr>
              <a:t>synthesises</a:t>
            </a:r>
            <a:endParaRPr lang="en-US" sz="1800">
              <a:solidFill>
                <a:srgbClr val="EFE5BE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68126" y="5980048"/>
            <a:ext cx="86775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800" smtClean="0"/>
              <a:t>Education </a:t>
            </a:r>
            <a:r>
              <a:rPr lang="en-GB" sz="1800"/>
              <a:t>favours </a:t>
            </a:r>
            <a:r>
              <a:rPr lang="en-GB" sz="1800">
                <a:solidFill>
                  <a:srgbClr val="FFFF00"/>
                </a:solidFill>
              </a:rPr>
              <a:t>L </a:t>
            </a:r>
            <a:r>
              <a:rPr lang="en-GB" sz="1800"/>
              <a:t>brain </a:t>
            </a:r>
            <a:r>
              <a:rPr lang="en-GB" sz="1800" smtClean="0"/>
              <a:t>learning </a:t>
            </a:r>
            <a:r>
              <a:rPr lang="en-GB" sz="1800"/>
              <a:t>(Sperry 1968</a:t>
            </a:r>
            <a:r>
              <a:rPr lang="en-GB" sz="1800" smtClean="0"/>
              <a:t>).</a:t>
            </a:r>
            <a:r>
              <a:rPr lang="en-GB" sz="1800"/>
              <a:t> </a:t>
            </a:r>
            <a:r>
              <a:rPr lang="en-GB" sz="1800" smtClean="0"/>
              <a:t>Students with problems </a:t>
            </a:r>
            <a:r>
              <a:rPr lang="en-GB" sz="1800"/>
              <a:t>have </a:t>
            </a:r>
            <a:r>
              <a:rPr lang="en-GB" sz="1800" smtClean="0"/>
              <a:t>limited </a:t>
            </a:r>
            <a:r>
              <a:rPr lang="en-GB" sz="1800">
                <a:solidFill>
                  <a:srgbClr val="FFFF00"/>
                </a:solidFill>
              </a:rPr>
              <a:t>L </a:t>
            </a:r>
            <a:r>
              <a:rPr lang="en-GB" sz="1800"/>
              <a:t>or </a:t>
            </a:r>
            <a:r>
              <a:rPr lang="en-GB" sz="1800">
                <a:solidFill>
                  <a:srgbClr val="66FF33"/>
                </a:solidFill>
              </a:rPr>
              <a:t>R</a:t>
            </a:r>
            <a:r>
              <a:rPr lang="en-GB" sz="1800">
                <a:solidFill>
                  <a:srgbClr val="FFFF00"/>
                </a:solidFill>
              </a:rPr>
              <a:t> </a:t>
            </a:r>
            <a:r>
              <a:rPr lang="en-GB" sz="1800"/>
              <a:t>brain </a:t>
            </a:r>
            <a:r>
              <a:rPr lang="en-GB" sz="1800" smtClean="0"/>
              <a:t>growth. You cannot </a:t>
            </a:r>
            <a:r>
              <a:rPr lang="en-GB" sz="1800" smtClean="0">
                <a:solidFill>
                  <a:srgbClr val="FFFF00"/>
                </a:solidFill>
              </a:rPr>
              <a:t>say</a:t>
            </a:r>
            <a:r>
              <a:rPr lang="en-GB" sz="1800" smtClean="0">
                <a:solidFill>
                  <a:srgbClr val="EFE5BE"/>
                </a:solidFill>
              </a:rPr>
              <a:t> </a:t>
            </a:r>
            <a:r>
              <a:rPr lang="en-GB" sz="1800" smtClean="0"/>
              <a:t>what you </a:t>
            </a:r>
            <a:r>
              <a:rPr lang="en-GB" sz="1800" smtClean="0">
                <a:solidFill>
                  <a:srgbClr val="66FF33"/>
                </a:solidFill>
              </a:rPr>
              <a:t>see</a:t>
            </a:r>
            <a:r>
              <a:rPr lang="en-GB" sz="1800" smtClean="0">
                <a:solidFill>
                  <a:srgbClr val="EFE5BE"/>
                </a:solidFill>
              </a:rPr>
              <a:t> </a:t>
            </a:r>
            <a:r>
              <a:rPr lang="en-GB" sz="1800" smtClean="0"/>
              <a:t>if  the</a:t>
            </a:r>
            <a:r>
              <a:rPr lang="en-GB" sz="1800" smtClean="0">
                <a:solidFill>
                  <a:srgbClr val="EFE5BE"/>
                </a:solidFill>
              </a:rPr>
              <a:t> </a:t>
            </a:r>
            <a:r>
              <a:rPr lang="en-GB" sz="1800" smtClean="0">
                <a:solidFill>
                  <a:srgbClr val="FFFF00"/>
                </a:solidFill>
              </a:rPr>
              <a:t>L</a:t>
            </a:r>
            <a:r>
              <a:rPr lang="en-GB" sz="1800" smtClean="0">
                <a:solidFill>
                  <a:srgbClr val="EFE5BE"/>
                </a:solidFill>
              </a:rPr>
              <a:t> </a:t>
            </a:r>
            <a:r>
              <a:rPr lang="en-GB" sz="1400" smtClean="0">
                <a:solidFill>
                  <a:srgbClr val="EFE5BE"/>
                </a:solidFill>
              </a:rPr>
              <a:t>&amp;</a:t>
            </a:r>
            <a:r>
              <a:rPr lang="en-GB" sz="1800" smtClean="0">
                <a:solidFill>
                  <a:srgbClr val="EFE5BE"/>
                </a:solidFill>
              </a:rPr>
              <a:t> </a:t>
            </a:r>
            <a:r>
              <a:rPr lang="en-GB" sz="1800" smtClean="0">
                <a:solidFill>
                  <a:srgbClr val="66FF33"/>
                </a:solidFill>
              </a:rPr>
              <a:t>R </a:t>
            </a:r>
            <a:r>
              <a:rPr lang="en-GB" sz="1800" smtClean="0"/>
              <a:t>brain do not connect.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ight_brain_left_brain_conflict_postcard-p239568251719354334trdg_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471429"/>
            <a:ext cx="5616575" cy="44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332656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3200">
                <a:solidFill>
                  <a:srgbClr val="CCECFF"/>
                </a:solidFill>
                <a:latin typeface="Arial Unicode MS" pitchFamily="34" charset="-128"/>
              </a:rPr>
              <a:t> </a:t>
            </a:r>
            <a:r>
              <a:rPr lang="en-GB" sz="3200" smtClean="0">
                <a:solidFill>
                  <a:srgbClr val="CCECFF"/>
                </a:solidFill>
                <a:latin typeface="Arial Unicode MS" pitchFamily="34" charset="-128"/>
              </a:rPr>
              <a:t>  </a:t>
            </a:r>
            <a:r>
              <a:rPr lang="en-GB" sz="3600" smtClean="0"/>
              <a:t>Test </a:t>
            </a:r>
            <a:r>
              <a:rPr lang="en-GB" sz="3600"/>
              <a:t>out your 2 brains</a:t>
            </a:r>
            <a:r>
              <a:rPr lang="en-GB" sz="3600" smtClean="0"/>
              <a:t>! Do they work together?</a:t>
            </a:r>
            <a:endParaRPr lang="en-GB" sz="3600"/>
          </a:p>
          <a:p>
            <a:pPr eaLnBrk="0" hangingPunct="0"/>
            <a:r>
              <a:rPr lang="en-GB" sz="3200" i="1">
                <a:solidFill>
                  <a:srgbClr val="FF0066"/>
                </a:solidFill>
              </a:rPr>
              <a:t>   </a:t>
            </a:r>
            <a:r>
              <a:rPr lang="en-GB" sz="3200" i="1" smtClean="0">
                <a:solidFill>
                  <a:srgbClr val="FF0066"/>
                </a:solidFill>
              </a:rPr>
              <a:t>                    </a:t>
            </a:r>
            <a:r>
              <a:rPr lang="en-GB" sz="3200" u="sng">
                <a:solidFill>
                  <a:srgbClr val="66FF33"/>
                </a:solidFill>
              </a:rPr>
              <a:t>See</a:t>
            </a:r>
            <a:r>
              <a:rPr lang="en-GB" sz="3200" u="sng"/>
              <a:t> </a:t>
            </a:r>
            <a:r>
              <a:rPr lang="en-GB" sz="3200"/>
              <a:t>the </a:t>
            </a:r>
            <a:r>
              <a:rPr lang="en-GB" sz="3200">
                <a:solidFill>
                  <a:srgbClr val="FFFF00"/>
                </a:solidFill>
              </a:rPr>
              <a:t>word</a:t>
            </a:r>
            <a:r>
              <a:rPr lang="en-GB" sz="3200"/>
              <a:t> but </a:t>
            </a:r>
            <a:r>
              <a:rPr lang="en-GB" sz="3200" u="sng">
                <a:solidFill>
                  <a:srgbClr val="FFFF00"/>
                </a:solidFill>
              </a:rPr>
              <a:t>Say </a:t>
            </a:r>
            <a:r>
              <a:rPr lang="en-GB" sz="3200"/>
              <a:t>the </a:t>
            </a:r>
            <a:r>
              <a:rPr lang="en-GB" sz="3200" u="sng" smtClean="0">
                <a:solidFill>
                  <a:srgbClr val="66FF33"/>
                </a:solidFill>
              </a:rPr>
              <a:t>colour</a:t>
            </a:r>
            <a:endParaRPr lang="en-US" sz="3200" u="sng">
              <a:solidFill>
                <a:srgbClr val="66FF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998" y="58772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Most have R (visual) or L (verbal) brain dominance, reflected in their strengths Cross-laterals with no specific dominance take longer to process information.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599862" y="762462"/>
            <a:ext cx="10009188" cy="79433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3200" b="1" smtClean="0">
                <a:solidFill>
                  <a:srgbClr val="66FF33"/>
                </a:solidFill>
                <a:effectLst/>
                <a:latin typeface="Arial Narrow" panose="020B0606020202030204" pitchFamily="34" charset="0"/>
              </a:rPr>
              <a:t>                                       </a:t>
            </a:r>
            <a:r>
              <a:rPr lang="en-GB" sz="32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2.</a:t>
            </a:r>
            <a:r>
              <a:rPr lang="en-GB" sz="3200" b="1" smtClean="0">
                <a:solidFill>
                  <a:srgbClr val="66FF33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sz="32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Organising Styles</a:t>
            </a:r>
            <a:r>
              <a:rPr lang="en-GB" sz="3200" b="1" smtClean="0">
                <a:solidFill>
                  <a:srgbClr val="66FF33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en-GB" sz="3200" b="1" smtClean="0">
                <a:solidFill>
                  <a:srgbClr val="66FF33"/>
                </a:solidFill>
                <a:effectLst/>
                <a:latin typeface="Arial Narrow" panose="020B0606020202030204" pitchFamily="34" charset="0"/>
              </a:rPr>
            </a:br>
            <a:r>
              <a:rPr lang="en-GB" sz="2400" b="1" smtClean="0">
                <a:solidFill>
                  <a:srgbClr val="66FF33"/>
                </a:solidFill>
                <a:effectLst/>
                <a:latin typeface="Arial Narrow" panose="020B0606020202030204" pitchFamily="34" charset="0"/>
              </a:rPr>
              <a:t>                   R top down </a:t>
            </a:r>
            <a:r>
              <a:rPr lang="en-GB" sz="24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+ </a:t>
            </a:r>
            <a:r>
              <a:rPr lang="en-GB" sz="2400" b="1" smtClean="0">
                <a:solidFill>
                  <a:srgbClr val="FFFF00"/>
                </a:solidFill>
                <a:effectLst/>
                <a:latin typeface="Arial Narrow" panose="020B0606020202030204" pitchFamily="34" charset="0"/>
              </a:rPr>
              <a:t>L</a:t>
            </a:r>
            <a:r>
              <a:rPr lang="en-GB" sz="2400" b="1" smtClean="0">
                <a:solidFill>
                  <a:srgbClr val="EFE5BE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</a:rPr>
              <a:t>bottom </a:t>
            </a:r>
            <a:r>
              <a:rPr lang="en-GB" sz="2400" b="1" smtClean="0">
                <a:solidFill>
                  <a:srgbClr val="FFFF00"/>
                </a:solidFill>
                <a:effectLst/>
                <a:latin typeface="Arial Narrow" panose="020B0606020202030204" pitchFamily="34" charset="0"/>
              </a:rPr>
              <a:t>up </a:t>
            </a:r>
            <a:r>
              <a:rPr lang="en-GB" sz="24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brain processing grasps information</a:t>
            </a:r>
            <a:r>
              <a:rPr lang="en-GB" sz="28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en-GB" sz="28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GB" sz="2800" b="1">
                <a:solidFill>
                  <a:srgbClr val="EFE5BE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sz="2800" b="1" smtClean="0">
                <a:solidFill>
                  <a:srgbClr val="EFE5BE"/>
                </a:solidFill>
                <a:effectLst/>
                <a:latin typeface="Arial Narrow" panose="020B0606020202030204" pitchFamily="34" charset="0"/>
              </a:rPr>
              <a:t>            </a:t>
            </a:r>
            <a:r>
              <a:rPr lang="en-GB" sz="2000" b="1" kern="1200" smtClean="0">
                <a:solidFill>
                  <a:srgbClr val="66FF33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GB" sz="2000" b="1" kern="1200" smtClean="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b="1" kern="120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works on </a:t>
            </a:r>
            <a:r>
              <a:rPr lang="en-GB" sz="2000" b="1" kern="1200" smtClean="0">
                <a:solidFill>
                  <a:srgbClr val="66FF33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outline</a:t>
            </a:r>
            <a:r>
              <a:rPr lang="en-GB" sz="2000" b="1" kern="1200" smtClean="0">
                <a:solidFill>
                  <a:srgbClr val="EFE5BE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2000" b="1" kern="120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lang="en-GB" sz="2000" b="1" kern="120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b="1" kern="120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lang="en-GB" sz="2000" b="1" kern="120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detail</a:t>
            </a:r>
            <a:r>
              <a:rPr lang="en-GB" sz="2000" b="1" kern="120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How do work out the image?</a:t>
            </a:r>
            <a:r>
              <a:rPr lang="en-GB" sz="2000" b="1" kern="1200" smtClean="0">
                <a:solidFill>
                  <a:srgbClr val="EFE5BE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GB" sz="2000" kern="120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Miller’s </a:t>
            </a:r>
            <a:r>
              <a:rPr lang="en-GB" sz="2000" kern="120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Puzzle (1986)</a:t>
            </a:r>
            <a:r>
              <a:rPr lang="en-GB" sz="200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en-GB" sz="200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GB" sz="2000">
                <a:effectLst/>
                <a:latin typeface="Arial Narrow" panose="020B0606020202030204" pitchFamily="34" charset="0"/>
              </a:rPr>
              <a:t/>
            </a:r>
            <a:br>
              <a:rPr lang="en-GB" sz="2000">
                <a:effectLst/>
                <a:latin typeface="Arial Narrow" panose="020B0606020202030204" pitchFamily="34" charset="0"/>
              </a:rPr>
            </a:br>
            <a:endParaRPr lang="en-US" sz="2000" dirty="0" smtClean="0">
              <a:solidFill>
                <a:srgbClr val="EFE5BE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7" name="Picture 5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1680" y="1629818"/>
            <a:ext cx="5688631" cy="3959422"/>
          </a:xfrm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95288" y="5892800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-18256" y="5416549"/>
            <a:ext cx="925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>
              <a:latin typeface="Tahoma" pitchFamily="34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07504" y="5819775"/>
            <a:ext cx="9036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smtClean="0"/>
              <a:t>We deliver information in a </a:t>
            </a:r>
            <a:r>
              <a:rPr lang="en-US" sz="1800" i="1" smtClean="0"/>
              <a:t>preferred</a:t>
            </a:r>
            <a:r>
              <a:rPr lang="en-US" sz="1800" smtClean="0"/>
              <a:t> </a:t>
            </a:r>
            <a:r>
              <a:rPr lang="en-US" sz="1800" smtClean="0">
                <a:solidFill>
                  <a:srgbClr val="66FF33"/>
                </a:solidFill>
              </a:rPr>
              <a:t>R </a:t>
            </a:r>
            <a:r>
              <a:rPr lang="en-US" sz="1800" smtClean="0"/>
              <a:t>or </a:t>
            </a:r>
            <a:r>
              <a:rPr lang="en-US" sz="1800" smtClean="0">
                <a:solidFill>
                  <a:srgbClr val="FFFF00"/>
                </a:solidFill>
              </a:rPr>
              <a:t>L</a:t>
            </a:r>
            <a:r>
              <a:rPr lang="en-US" sz="1800" smtClean="0"/>
              <a:t> way (50% </a:t>
            </a:r>
            <a:r>
              <a:rPr lang="en-US" sz="1800" smtClean="0">
                <a:solidFill>
                  <a:srgbClr val="66FF33"/>
                </a:solidFill>
              </a:rPr>
              <a:t>R</a:t>
            </a:r>
            <a:r>
              <a:rPr lang="en-US" sz="1800" smtClean="0"/>
              <a:t> </a:t>
            </a:r>
            <a:r>
              <a:rPr lang="en-US" sz="1400" smtClean="0"/>
              <a:t>&amp;</a:t>
            </a:r>
            <a:r>
              <a:rPr lang="en-US" sz="1800" smtClean="0"/>
              <a:t> 50% </a:t>
            </a:r>
            <a:r>
              <a:rPr lang="en-US" sz="1800" smtClean="0">
                <a:solidFill>
                  <a:srgbClr val="FFFF00"/>
                </a:solidFill>
              </a:rPr>
              <a:t>L</a:t>
            </a:r>
            <a:r>
              <a:rPr lang="en-US" sz="1800" smtClean="0"/>
              <a:t>)  Those </a:t>
            </a:r>
            <a:r>
              <a:rPr lang="en-US" sz="1800" i="1" smtClean="0"/>
              <a:t>opposite</a:t>
            </a:r>
            <a:r>
              <a:rPr lang="en-US" sz="1800" smtClean="0"/>
              <a:t>  to us have more problems understanding our talk/text. </a:t>
            </a:r>
            <a:r>
              <a:rPr lang="en-US" sz="1800"/>
              <a:t>P</a:t>
            </a:r>
            <a:r>
              <a:rPr lang="en-US" sz="1800" smtClean="0"/>
              <a:t>resent information for both strategies. Allow visuals to be absorbed first before explaining, to help those with problems using both brain sides together.</a:t>
            </a:r>
            <a:endParaRPr lang="en-US" sz="18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24075" y="1196975"/>
            <a:ext cx="5375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000">
              <a:solidFill>
                <a:srgbClr val="EFE5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  <a:noFill/>
        </p:spPr>
        <p:txBody>
          <a:bodyPr/>
          <a:lstStyle/>
          <a:p>
            <a:pPr algn="l" eaLnBrk="1" hangingPunct="1"/>
            <a:r>
              <a:rPr lang="en-GB" sz="3200" b="1" smtClean="0">
                <a:solidFill>
                  <a:schemeClr val="tx1"/>
                </a:solidFill>
                <a:effectLst/>
                <a:latin typeface="Arial Unicode MS" pitchFamily="34" charset="-128"/>
              </a:rPr>
              <a:t>          3. </a:t>
            </a:r>
            <a:r>
              <a:rPr lang="en-GB" sz="32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Sensory Preferences:Visual Processing</a:t>
            </a:r>
            <a:br>
              <a:rPr lang="en-GB" sz="32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en-GB" sz="2800" b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                                       What do you see?...  </a:t>
            </a:r>
            <a:endParaRPr lang="en-US" sz="2800" b="1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171" name="Picture 6" descr="343275375_ea1b82bc46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1124744"/>
            <a:ext cx="49672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EFE5BE"/>
            </a:outerShdw>
          </a:effec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8054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mtClean="0">
                <a:solidFill>
                  <a:srgbClr val="EFE5BE"/>
                </a:solidFill>
              </a:rPr>
              <a:t>….depends </a:t>
            </a:r>
            <a:r>
              <a:rPr lang="en-GB">
                <a:solidFill>
                  <a:srgbClr val="EFE5BE"/>
                </a:solidFill>
              </a:rPr>
              <a:t>on which retina cells pick </a:t>
            </a:r>
            <a:r>
              <a:rPr lang="en-GB" smtClean="0">
                <a:solidFill>
                  <a:srgbClr val="EFE5BE"/>
                </a:solidFill>
              </a:rPr>
              <a:t>up the </a:t>
            </a:r>
            <a:r>
              <a:rPr lang="en-GB">
                <a:solidFill>
                  <a:srgbClr val="EFE5BE"/>
                </a:solidFill>
              </a:rPr>
              <a:t>image </a:t>
            </a:r>
            <a:r>
              <a:rPr lang="en-GB" sz="1600">
                <a:solidFill>
                  <a:srgbClr val="EFE5BE"/>
                </a:solidFill>
              </a:rPr>
              <a:t>&amp; </a:t>
            </a:r>
            <a:r>
              <a:rPr lang="en-GB" smtClean="0">
                <a:solidFill>
                  <a:srgbClr val="EFE5BE"/>
                </a:solidFill>
              </a:rPr>
              <a:t>transmit it to the brain.</a:t>
            </a:r>
            <a:r>
              <a:rPr lang="en-GB">
                <a:solidFill>
                  <a:srgbClr val="EFE5BE"/>
                </a:solidFill>
              </a:rPr>
              <a:t> </a:t>
            </a:r>
            <a:r>
              <a:rPr lang="en-GB" smtClean="0">
                <a:solidFill>
                  <a:srgbClr val="EFE5BE"/>
                </a:solidFill>
              </a:rPr>
              <a:t>Different   cells </a:t>
            </a:r>
            <a:r>
              <a:rPr lang="en-GB">
                <a:solidFill>
                  <a:srgbClr val="EFE5BE"/>
                </a:solidFill>
              </a:rPr>
              <a:t>pick up </a:t>
            </a:r>
            <a:r>
              <a:rPr lang="en-GB" smtClean="0">
                <a:solidFill>
                  <a:srgbClr val="EFE5BE"/>
                </a:solidFill>
              </a:rPr>
              <a:t>diverse </a:t>
            </a:r>
            <a:r>
              <a:rPr lang="en-GB">
                <a:solidFill>
                  <a:srgbClr val="EFE5BE"/>
                </a:solidFill>
              </a:rPr>
              <a:t>colours, contrasts, </a:t>
            </a:r>
            <a:r>
              <a:rPr lang="en-GB" smtClean="0">
                <a:solidFill>
                  <a:srgbClr val="EFE5BE"/>
                </a:solidFill>
              </a:rPr>
              <a:t>back/foregrounds. Some </a:t>
            </a:r>
            <a:r>
              <a:rPr lang="en-GB">
                <a:solidFill>
                  <a:srgbClr val="EFE5BE"/>
                </a:solidFill>
              </a:rPr>
              <a:t>deal with </a:t>
            </a:r>
            <a:r>
              <a:rPr lang="en-GB" u="sng">
                <a:solidFill>
                  <a:srgbClr val="EFE5BE"/>
                </a:solidFill>
              </a:rPr>
              <a:t>central</a:t>
            </a:r>
            <a:r>
              <a:rPr lang="en-GB" i="1">
                <a:solidFill>
                  <a:srgbClr val="EFE5BE"/>
                </a:solidFill>
              </a:rPr>
              <a:t> </a:t>
            </a:r>
            <a:r>
              <a:rPr lang="en-GB">
                <a:solidFill>
                  <a:srgbClr val="EFE5BE"/>
                </a:solidFill>
              </a:rPr>
              <a:t>vision – others </a:t>
            </a:r>
            <a:r>
              <a:rPr lang="en-GB" u="sng" smtClean="0">
                <a:solidFill>
                  <a:srgbClr val="EFE5BE"/>
                </a:solidFill>
              </a:rPr>
              <a:t>peripheral.</a:t>
            </a:r>
            <a:r>
              <a:rPr lang="en-GB" smtClean="0">
                <a:solidFill>
                  <a:srgbClr val="EFE5BE"/>
                </a:solidFill>
              </a:rPr>
              <a:t> </a:t>
            </a:r>
            <a:r>
              <a:rPr lang="en-GB">
                <a:solidFill>
                  <a:srgbClr val="EFE5BE"/>
                </a:solidFill>
              </a:rPr>
              <a:t> </a:t>
            </a:r>
            <a:r>
              <a:rPr lang="en-GB" smtClean="0">
                <a:solidFill>
                  <a:srgbClr val="EFE5BE"/>
                </a:solidFill>
              </a:rPr>
              <a:t>Images are interpreted differently by people.  Teachers beware!</a:t>
            </a:r>
            <a:endParaRPr lang="en-US" u="sng">
              <a:solidFill>
                <a:srgbClr val="EFE5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7710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Slide" r:id="rId3" imgW="4568900" imgH="3425883" progId="PowerPoint.Slide.12">
                  <p:embed/>
                </p:oleObj>
              </mc:Choice>
              <mc:Fallback>
                <p:oleObj name="Slide" r:id="rId3" imgW="4568900" imgH="342588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7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533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Slide" r:id="rId3" imgW="4568900" imgH="3425883" progId="PowerPoint.Slide.12">
                  <p:embed/>
                </p:oleObj>
              </mc:Choice>
              <mc:Fallback>
                <p:oleObj name="Slide" r:id="rId3" imgW="4568900" imgH="342588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50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19255"/>
              </p:ext>
            </p:extLst>
          </p:nvPr>
        </p:nvGraphicFramePr>
        <p:xfrm>
          <a:off x="0" y="-82248"/>
          <a:ext cx="9215926" cy="694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Slide" r:id="rId3" imgW="4568900" imgH="3425883" progId="PowerPoint.Slide.12">
                  <p:embed/>
                </p:oleObj>
              </mc:Choice>
              <mc:Fallback>
                <p:oleObj name="Slide" r:id="rId3" imgW="4568900" imgH="3425883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82248"/>
                        <a:ext cx="9215926" cy="6940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07504" y="3284984"/>
            <a:ext cx="1872208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 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Remember!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  <a:latin typeface="Arial Narrow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We only give 20%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fu</a:t>
            </a:r>
            <a:r>
              <a:rPr lang="en-GB" dirty="0" smtClean="0">
                <a:solidFill>
                  <a:srgbClr val="FFCC66"/>
                </a:solidFill>
              </a:rPr>
              <a:t>ll attention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FFCC66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923928" y="5949280"/>
            <a:ext cx="4968552" cy="8423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Impact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 of message: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rgbClr val="FFCC66"/>
                </a:solidFill>
                <a:effectLst/>
              </a:rPr>
              <a:t> 7% words, 38% voice, 55% gestures, movement, context</a:t>
            </a:r>
            <a:endParaRPr lang="en-GB" sz="1600" dirty="0">
              <a:solidFill>
                <a:srgbClr val="FFCC6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Albert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Mehrabian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CC66"/>
                </a:solidFill>
                <a:effectLst/>
                <a:latin typeface="Arial Narrow" pitchFamily="34" charset="0"/>
              </a:rPr>
              <a:t>, 1969</a:t>
            </a:r>
          </a:p>
        </p:txBody>
      </p:sp>
    </p:spTree>
    <p:extLst>
      <p:ext uri="{BB962C8B-B14F-4D97-AF65-F5344CB8AC3E}">
        <p14:creationId xmlns:p14="http://schemas.microsoft.com/office/powerpoint/2010/main" val="220845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do we assemble information?</a:t>
            </a:r>
          </a:p>
          <a:p>
            <a:pPr algn="ctr">
              <a:defRPr/>
            </a:pPr>
            <a:r>
              <a:rPr lang="en-GB" sz="24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Imagination, association, assumptions</a:t>
            </a:r>
            <a:endParaRPr lang="en-GB" sz="2400" i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 must </a:t>
            </a:r>
            <a:r>
              <a:rPr lang="en-GB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visualise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 recall 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understand (</a:t>
            </a:r>
            <a:r>
              <a:rPr lang="en-GB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brain)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114800" y="19050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  <a:r>
              <a:rPr lang="en-GB" sz="2400" b="0" dirty="0">
                <a:solidFill>
                  <a:srgbClr val="00FFFF"/>
                </a:solidFill>
              </a:rPr>
              <a:t>The </a:t>
            </a:r>
            <a:r>
              <a:rPr lang="en-GB" sz="2400" dirty="0">
                <a:solidFill>
                  <a:srgbClr val="00FFFF"/>
                </a:solidFill>
              </a:rPr>
              <a:t>places</a:t>
            </a:r>
            <a:r>
              <a:rPr lang="en-GB" sz="2400" b="0" i="1" dirty="0">
                <a:solidFill>
                  <a:srgbClr val="00FFFF"/>
                </a:solidFill>
              </a:rPr>
              <a:t> </a:t>
            </a:r>
            <a:r>
              <a:rPr lang="en-GB" sz="2400" b="0" dirty="0">
                <a:solidFill>
                  <a:srgbClr val="00FFFF"/>
                </a:solidFill>
              </a:rPr>
              <a:t>trick: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b="0" dirty="0">
                <a:solidFill>
                  <a:srgbClr val="00FFFF"/>
                </a:solidFill>
              </a:rPr>
              <a:t>    Take an imaginary walk in your house: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GB" sz="1200" b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GB" sz="2400" dirty="0"/>
              <a:t>Open the front door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dirty="0"/>
              <a:t>     Walk into the hall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dirty="0"/>
              <a:t>     Go to the kitchen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dirty="0"/>
              <a:t>     Climb the stairs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dirty="0"/>
              <a:t>     Enter the bathroom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2400" dirty="0"/>
              <a:t>     Wander to the bedroom!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GB" dirty="0">
              <a:solidFill>
                <a:srgbClr val="FF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b="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GB" b="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listen to the story!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GB" sz="2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b="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en-GB" sz="1800" b="0" i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6627" name="Picture 6" descr="pe0146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844824"/>
            <a:ext cx="3309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p" autoUpdateAnimBg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1065</Words>
  <Application>Microsoft Office PowerPoint</Application>
  <PresentationFormat>On-screen Show (4:3)</PresentationFormat>
  <Paragraphs>161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Arial Black</vt:lpstr>
      <vt:lpstr>Arial Narrow</vt:lpstr>
      <vt:lpstr>Arial Rounded MT Bold</vt:lpstr>
      <vt:lpstr>Calibri</vt:lpstr>
      <vt:lpstr>Franklin Gothic Medium</vt:lpstr>
      <vt:lpstr>Tahoma</vt:lpstr>
      <vt:lpstr>Times New Roman</vt:lpstr>
      <vt:lpstr>Wingdings</vt:lpstr>
      <vt:lpstr>Textured</vt:lpstr>
      <vt:lpstr>Slide</vt:lpstr>
      <vt:lpstr>World Events are Changing Education E-learning but not E-quality: How you learn is how to learn Information processing issues for remote learning</vt:lpstr>
      <vt:lpstr>PowerPoint Presentation</vt:lpstr>
      <vt:lpstr>PowerPoint Presentation</vt:lpstr>
      <vt:lpstr>                                       2. Organising Styles                    R top down + L bottom up brain processing grasps information              R works on outline, L on detail. How do work out the image?   Miller’s Puzzle (1986)  </vt:lpstr>
      <vt:lpstr>          3. Sensory Preferences:Visual Processing                                          What do you see?...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Liverpool Hope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Rosemary</cp:lastModifiedBy>
  <cp:revision>194</cp:revision>
  <dcterms:created xsi:type="dcterms:W3CDTF">2008-03-05T11:23:25Z</dcterms:created>
  <dcterms:modified xsi:type="dcterms:W3CDTF">2021-05-02T16:16:15Z</dcterms:modified>
</cp:coreProperties>
</file>