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8.jpg" ContentType="image/jpg"/>
  <Override PartName="/ppt/notesSlides/notesSlide4.xml" ContentType="application/vnd.openxmlformats-officedocument.presentationml.notesSlide+xml"/>
  <Override PartName="/ppt/media/image9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37.jpg" ContentType="image/jp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97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9"/>
  </p:notesMasterIdLst>
  <p:sldIdLst>
    <p:sldId id="257" r:id="rId2"/>
    <p:sldId id="679" r:id="rId3"/>
    <p:sldId id="357" r:id="rId4"/>
    <p:sldId id="372" r:id="rId5"/>
    <p:sldId id="373" r:id="rId6"/>
    <p:sldId id="258" r:id="rId7"/>
    <p:sldId id="563" r:id="rId8"/>
    <p:sldId id="266" r:id="rId9"/>
    <p:sldId id="580" r:id="rId10"/>
    <p:sldId id="533" r:id="rId11"/>
    <p:sldId id="535" r:id="rId12"/>
    <p:sldId id="534" r:id="rId13"/>
    <p:sldId id="540" r:id="rId14"/>
    <p:sldId id="435" r:id="rId15"/>
    <p:sldId id="272" r:id="rId16"/>
    <p:sldId id="273" r:id="rId17"/>
    <p:sldId id="274" r:id="rId18"/>
    <p:sldId id="564" r:id="rId19"/>
    <p:sldId id="423" r:id="rId20"/>
    <p:sldId id="624" r:id="rId21"/>
    <p:sldId id="316" r:id="rId22"/>
    <p:sldId id="625" r:id="rId23"/>
    <p:sldId id="626" r:id="rId24"/>
    <p:sldId id="355" r:id="rId25"/>
    <p:sldId id="627" r:id="rId26"/>
    <p:sldId id="629" r:id="rId27"/>
    <p:sldId id="280" r:id="rId28"/>
    <p:sldId id="312" r:id="rId29"/>
    <p:sldId id="544" r:id="rId30"/>
    <p:sldId id="326" r:id="rId31"/>
    <p:sldId id="545" r:id="rId32"/>
    <p:sldId id="283" r:id="rId33"/>
    <p:sldId id="287" r:id="rId34"/>
    <p:sldId id="556" r:id="rId35"/>
    <p:sldId id="396" r:id="rId36"/>
    <p:sldId id="323" r:id="rId37"/>
    <p:sldId id="344" r:id="rId38"/>
    <p:sldId id="327" r:id="rId39"/>
    <p:sldId id="343" r:id="rId40"/>
    <p:sldId id="368" r:id="rId41"/>
    <p:sldId id="509" r:id="rId42"/>
    <p:sldId id="288" r:id="rId43"/>
    <p:sldId id="548" r:id="rId44"/>
    <p:sldId id="547" r:id="rId45"/>
    <p:sldId id="546" r:id="rId46"/>
    <p:sldId id="665" r:id="rId47"/>
    <p:sldId id="553" r:id="rId48"/>
    <p:sldId id="554" r:id="rId49"/>
    <p:sldId id="661" r:id="rId50"/>
    <p:sldId id="328" r:id="rId51"/>
    <p:sldId id="290" r:id="rId52"/>
    <p:sldId id="551" r:id="rId53"/>
    <p:sldId id="319" r:id="rId54"/>
    <p:sldId id="505" r:id="rId55"/>
    <p:sldId id="660" r:id="rId56"/>
    <p:sldId id="561" r:id="rId57"/>
    <p:sldId id="655" r:id="rId58"/>
    <p:sldId id="565" r:id="rId59"/>
    <p:sldId id="464" r:id="rId60"/>
    <p:sldId id="431" r:id="rId61"/>
    <p:sldId id="568" r:id="rId62"/>
    <p:sldId id="560" r:id="rId63"/>
    <p:sldId id="569" r:id="rId64"/>
    <p:sldId id="644" r:id="rId65"/>
    <p:sldId id="441" r:id="rId66"/>
    <p:sldId id="510" r:id="rId67"/>
    <p:sldId id="324" r:id="rId68"/>
    <p:sldId id="472" r:id="rId69"/>
    <p:sldId id="549" r:id="rId70"/>
    <p:sldId id="501" r:id="rId71"/>
    <p:sldId id="499" r:id="rId72"/>
    <p:sldId id="500" r:id="rId73"/>
    <p:sldId id="498" r:id="rId74"/>
    <p:sldId id="680" r:id="rId75"/>
    <p:sldId id="345" r:id="rId76"/>
    <p:sldId id="511" r:id="rId77"/>
    <p:sldId id="298" r:id="rId78"/>
    <p:sldId id="261" r:id="rId79"/>
    <p:sldId id="281" r:id="rId80"/>
    <p:sldId id="677" r:id="rId81"/>
    <p:sldId id="265" r:id="rId82"/>
    <p:sldId id="262" r:id="rId83"/>
    <p:sldId id="330" r:id="rId84"/>
    <p:sldId id="438" r:id="rId85"/>
    <p:sldId id="678" r:id="rId86"/>
    <p:sldId id="670" r:id="rId87"/>
    <p:sldId id="267" r:id="rId8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6C5"/>
    <a:srgbClr val="FFB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5840"/>
  </p:normalViewPr>
  <p:slideViewPr>
    <p:cSldViewPr snapToGrid="0" snapToObjects="1">
      <p:cViewPr varScale="1">
        <p:scale>
          <a:sx n="110" d="100"/>
          <a:sy n="110" d="100"/>
        </p:scale>
        <p:origin x="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3" d="100"/>
        <a:sy n="12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C2D4E-2FDB-AC44-A7BF-84E63DF4144C}" type="datetimeFigureOut">
              <a:rPr lang="it-IT" smtClean="0"/>
              <a:t>18/03/21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DFA51-AF5F-824C-A5E8-0E969687B1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178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F0D8A3AD-82F9-D148-89DE-5A6B257F4E0E}" type="slidenum">
              <a:rPr lang="it-IT" altLang="it-IT" sz="1200"/>
              <a:pPr eaLnBrk="1" hangingPunct="1"/>
              <a:t>5</a:t>
            </a:fld>
            <a:endParaRPr lang="it-IT" altLang="it-IT" sz="120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767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2492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DB2266D9-CD4C-2747-8935-BF8B6D60F3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023081D-CBDD-A847-9A6F-E921A635F0AA}" type="slidenum">
              <a:rPr lang="it-IT" altLang="it-IT" sz="1200"/>
              <a:pPr/>
              <a:t>34</a:t>
            </a:fld>
            <a:endParaRPr lang="it-IT" altLang="it-IT" sz="12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FA9C6D74-0936-BF47-9450-C81EA6B0A7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86AB50D9-B751-8F4B-A6AB-80A0B032BF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5295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95631AF7-18B5-E742-94A4-828D44D579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B8C4DA6-9E65-6640-A549-DEBAC697A93B}" type="slidenum">
              <a:rPr lang="it-IT" altLang="it-IT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36</a:t>
            </a:fld>
            <a:endParaRPr lang="it-IT" altLang="it-IT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42E1FE1B-E499-4840-BF9A-09F53FE785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381F1D0C-7ED7-C945-9234-DD96A3C419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7627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F52B1948-585B-F742-A4A4-D89FFBF3CB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4BD0519-B668-E443-9F51-155D9185EBBF}" type="slidenum">
              <a:rPr lang="it-IT" altLang="it-IT" sz="1200"/>
              <a:pPr/>
              <a:t>37</a:t>
            </a:fld>
            <a:endParaRPr lang="it-IT" altLang="it-IT" sz="1200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35858586-5435-7241-9B4D-4BEB98C383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E1684F03-1DFD-644B-B65A-7ABA058914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7405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9BC09ECE-029A-A949-B337-D1AD12B83A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5FCB8F6-9847-8742-A257-069F5E41F206}" type="slidenum">
              <a:rPr lang="it-IT" altLang="it-IT" sz="1200">
                <a:solidFill>
                  <a:srgbClr val="000000"/>
                </a:solidFill>
              </a:rPr>
              <a:pPr eaLnBrk="1" hangingPunct="1"/>
              <a:t>38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8B279400-316E-AF49-A5E0-624B311863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ECBB04DF-854C-004F-BEC8-BCB5C820C1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0738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ED57F915-873B-3B47-8E44-AE80EC0C99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C7FC2E2-DBA9-CF47-8269-A41EB442BB9D}" type="slidenum">
              <a:rPr lang="it-IT" altLang="it-IT" sz="1200"/>
              <a:pPr/>
              <a:t>39</a:t>
            </a:fld>
            <a:endParaRPr lang="it-IT" altLang="it-IT" sz="1200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D6C9193B-42CD-7748-B334-125797F202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C4DAC0DD-E1F7-D945-9E23-B7845CA13E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3318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3023B-237A-A74B-817D-0DBAE2782E81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7742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7BE9080E-86B9-4064-AD61-52F7DBDA44EB}" type="slidenum">
              <a:rPr lang="it-IT" altLang="it-IT" smtClean="0"/>
              <a:pPr>
                <a:spcBef>
                  <a:spcPct val="0"/>
                </a:spcBef>
              </a:pPr>
              <a:t>53</a:t>
            </a:fld>
            <a:endParaRPr lang="it-IT" altLang="it-IT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2105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382CFABC-26B3-004A-8954-98167BBA68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fld id="{7FE8D520-938E-4447-9BA1-89BFCF2E3C5F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50000"/>
                </a:spcBef>
              </a:pPr>
              <a:t>68</a:t>
            </a:fld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73CB70CC-2ABD-894B-AD7D-E0BD9EC5C5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9DC5DE7E-7571-A940-AB90-EADD907E99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8784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327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0692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9150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9134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6001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98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3833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4879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72DD6DE-85E5-4CA0-96FD-1E1D40551214}" type="slidenum">
              <a:rPr lang="it-IT" altLang="it-IT" smtClean="0"/>
              <a:pPr>
                <a:spcBef>
                  <a:spcPct val="0"/>
                </a:spcBef>
              </a:pPr>
              <a:t>19</a:t>
            </a:fld>
            <a:endParaRPr lang="it-IT" altLang="it-IT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727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07AF63-EB59-B14A-8F77-A7368287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58F554C-B6E6-8A45-A154-37198FA49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528897-195A-AA46-8BF4-613DEE96E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E8FB-34C4-8646-ADCF-417AE5C50D27}" type="datetime1">
              <a:rPr lang="it-IT" smtClean="0"/>
              <a:t>18/03/21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16EC18-DCFA-9B4F-A05B-2C052A1A5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1F245B-B04B-CA4B-8C1C-04A473F11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5F68-2D08-534F-B072-7EA1FFC0A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9731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B379CA-6528-B541-92E9-C3DDD85CC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600504A-44D6-E643-87AA-7A0E419E3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293E92-1B4E-DB4C-BFAE-1495116A0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E21A-A0B3-5B40-BBC6-11C76C3D5007}" type="datetime1">
              <a:rPr lang="it-IT" smtClean="0"/>
              <a:t>18/03/21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1873D3-70AD-E14A-9D40-142300335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D11866-85FE-634A-AF6D-AA83129A3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5F68-2D08-534F-B072-7EA1FFC0A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770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936DC9A-5751-B644-A52C-37C675FBF6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342CBAD-47E2-DB4B-AD1A-1ACB24E3EB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9BF1A0-8675-FF43-BE6D-1FBB53D14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7414F-58A0-7C4D-A30D-1710DA8F0841}" type="datetime1">
              <a:rPr lang="it-IT" smtClean="0"/>
              <a:t>18/03/21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FA3CCF-343C-7C41-9F62-2D9857419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FAA2B8-2181-2947-8F94-028161C1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5F68-2D08-534F-B072-7EA1FFC0A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5096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73D79-F4D1-D74D-81B2-4585106349B4}" type="datetime1">
              <a:rPr lang="it-IT" smtClean="0"/>
              <a:t>18/03/21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Alberto Oliverio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0B93C-07D1-4C25-A5D9-6482F631D0A1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05401935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749222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469743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Alberto Oliverio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49F92-0C1F-B141-B9E7-8C0A0888C0C5}" type="datetime1">
              <a:rPr lang="it-IT" smtClean="0"/>
              <a:t>18/03/21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1189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E518AD-34D2-AE4E-9F55-34EF69CC75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8362E-C78D-5647-83A1-3BECDB9F9FEC}" type="datetime1">
              <a:rPr lang="it-IT" smtClean="0"/>
              <a:t>18/03/21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255899-3E51-AA44-A4EA-C3D221F300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Alberto Oliverio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55A0D2-5B16-D149-B6DC-7001C2FB9D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AA285-0391-F048-B966-93EEF26D694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66392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DF6E1F-B521-C241-B61F-CA12EEB34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C39383-7503-CC43-ABB2-01EB3D2C7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31B31F-B556-BE44-B9B9-FE78994EC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7D3D-45E4-8545-8E3F-EFBFB539AFC2}" type="datetime1">
              <a:rPr lang="it-IT" smtClean="0"/>
              <a:t>18/03/21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3989A8-27DA-C548-936B-45250EACB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A7F335-06A1-0347-8499-16EDE9112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5F68-2D08-534F-B072-7EA1FFC0A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407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201F97-CC93-8543-9C74-7680F3153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1980E5B-056B-684D-9E5E-88FA75B8D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B93E18-29C3-514B-B71E-C363549D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44E82-62A2-5D48-A2C3-96F41780E10C}" type="datetime1">
              <a:rPr lang="it-IT" smtClean="0"/>
              <a:t>18/03/21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AB062D-30E2-7042-A254-5C15D4EDC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A2858F-3513-5443-A671-5623FED9A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5F68-2D08-534F-B072-7EA1FFC0A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9803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419AFF-E787-FE4F-A6B2-67B055B86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46C09D-72C7-1D45-8054-07F5FB8A4C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22EC7CE-27C0-7B40-896C-27633EB40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05C73ED-5C71-434C-BE19-8DC2F3221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3A63-CAB9-514C-8E71-F78C02D9CDDB}" type="datetime1">
              <a:rPr lang="it-IT" smtClean="0"/>
              <a:t>18/03/21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A7D56D1-922F-784B-82FD-0F46C0D30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AD6137-FCBB-C044-BAC6-03A61F1A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5F68-2D08-534F-B072-7EA1FFC0A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520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ED812B-439C-2347-B72C-DD3485D38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AA1D6EF-CAE6-3C43-83BE-28B036A27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B94F07F-B20A-2F48-807A-8C3A0E31E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431D86C-1EB8-2346-A062-77D85BD1A8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B753E1C-8029-CE4C-833F-A296124048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442D0A7-DA30-814F-9B86-946E955F8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ED2F-13D9-F541-B9AA-673167DEAD8D}" type="datetime1">
              <a:rPr lang="it-IT" smtClean="0"/>
              <a:t>18/03/21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047FCC7-DD43-FA4D-9334-995B84F4C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AE72441-486F-8A41-939C-67BB4F5E4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5F68-2D08-534F-B072-7EA1FFC0A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2100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4A862B-098B-0240-A857-267B1CCA6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1262507-3D66-9141-9613-4484F9EA8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3E87C-243C-CD40-9C34-102526383509}" type="datetime1">
              <a:rPr lang="it-IT" smtClean="0"/>
              <a:t>18/03/21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731C28C-1C61-4B49-A5CD-08621E7C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B016724-98CC-2645-9EED-342972181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5F68-2D08-534F-B072-7EA1FFC0A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297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B654186-7533-784B-8F1C-56528E8D8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6D34-C032-4E40-9B82-FA0067DBCD35}" type="datetime1">
              <a:rPr lang="it-IT" smtClean="0"/>
              <a:t>18/03/21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9E0A56A-0701-B944-8CC3-BCF553DD6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9D9F246-5726-6643-B5E9-3DC9CADDF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5F68-2D08-534F-B072-7EA1FFC0A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22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652D02-D06F-1145-8D46-D10BFBA15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67A1EB-E304-5548-B1CD-618BE2E97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7C09830-EC11-7D4F-AF4A-2D47AA80A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11D1994-EED9-3B44-B4CC-294BE5A1E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E42DF-7AF8-6149-8E16-DEDB9B46C065}" type="datetime1">
              <a:rPr lang="it-IT" smtClean="0"/>
              <a:t>18/03/21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8DF5C2-2273-9442-8CB7-C4CA66229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EF3A6D4-DBB3-5C47-B395-EEE14D471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5F68-2D08-534F-B072-7EA1FFC0A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8179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BA4F4-6E5D-D246-8ECE-D07B3168E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D959654-580D-7248-BB55-0DE217B45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73351A1-146C-4346-9D8F-2014DE8CF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73BE0DC-42E0-7349-8685-1D78B263F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C162-AFB9-C74E-8B38-CF3CD27B2C44}" type="datetime1">
              <a:rPr lang="it-IT" smtClean="0"/>
              <a:t>18/03/21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3A6040-F34E-8249-93FB-AE9A0917C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051B43-8BA2-114D-A04B-71B4E543A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5F68-2D08-534F-B072-7EA1FFC0A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6393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A2BC2AC-E5D0-B544-BE7E-DDE34F2BB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61A7365-8822-7149-BE52-E486A661F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3C0BB5-DA55-7F4E-9CB3-51382B60E2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CC6A0-0BE6-8248-A181-A041EC836DD1}" type="datetime1">
              <a:rPr lang="it-IT" smtClean="0"/>
              <a:t>18/03/21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4CBD14-CC41-284B-A8E3-B8C638DEE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Alberto Oliverio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EEB23E-0368-334A-AE04-188109A8E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D5F68-2D08-534F-B072-7EA1FFC0A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406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  <p:sldLayoutId id="2147483665" r:id="rId15"/>
    <p:sldLayoutId id="2147483666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alberto.oliverio.948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.unibs.it/psicolog/hilgard02.jp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oleObject" Target="../embeddings/oleObject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tif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9504F18-FF42-DF40-A0B5-D972FDD8A55A}"/>
              </a:ext>
            </a:extLst>
          </p:cNvPr>
          <p:cNvSpPr/>
          <p:nvPr/>
        </p:nvSpPr>
        <p:spPr>
          <a:xfrm>
            <a:off x="1282189" y="2494450"/>
            <a:ext cx="5773883" cy="3563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Il cervello che impara. Neuropedagogia dall’infanzia alla vecchiaia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B98027C3-9176-C242-90DD-2BFB08ABA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36246" y="212935"/>
            <a:ext cx="3141622" cy="313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34B3497F-4741-A34F-966A-3CD7483E9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7104" y="3511296"/>
            <a:ext cx="1795561" cy="275747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E17A38D-4BFD-8E4F-9E3E-843A442AE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5528" y="6382512"/>
            <a:ext cx="675741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Alberto Oliverio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FE3BDEA-02C4-0448-B4C0-DA34CC4E3471}"/>
              </a:ext>
            </a:extLst>
          </p:cNvPr>
          <p:cNvSpPr txBox="1"/>
          <p:nvPr/>
        </p:nvSpPr>
        <p:spPr>
          <a:xfrm>
            <a:off x="2801073" y="4509447"/>
            <a:ext cx="593781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2400" dirty="0"/>
              <a:t>Alberto Oliverio</a:t>
            </a:r>
            <a:endParaRPr lang="it-IT" sz="2400"/>
          </a:p>
          <a:p>
            <a:pPr algn="ctr">
              <a:spcAft>
                <a:spcPts val="600"/>
              </a:spcAft>
            </a:pPr>
            <a:r>
              <a:rPr lang="it-IT" dirty="0"/>
              <a:t>Università di Roma, Sapienza</a:t>
            </a:r>
            <a:endParaRPr lang="it-IT"/>
          </a:p>
          <a:p>
            <a:pPr algn="ctr">
              <a:spcAft>
                <a:spcPts val="600"/>
              </a:spcAft>
            </a:pPr>
            <a:r>
              <a:rPr lang="it-IT" dirty="0"/>
              <a:t>18 marzo 2021</a:t>
            </a:r>
            <a:endParaRPr lang="it-IT"/>
          </a:p>
          <a:p>
            <a:pPr algn="ctr">
              <a:spcAft>
                <a:spcPts val="600"/>
              </a:spcAft>
            </a:pPr>
            <a:r>
              <a:rPr lang="it-IT" dirty="0">
                <a:hlinkClick r:id="rId4"/>
              </a:rPr>
              <a:t>https://www.facebook.com/alberto.oliverio.948/</a:t>
            </a:r>
            <a:endParaRPr lang="it-IT"/>
          </a:p>
          <a:p>
            <a:pPr algn="ctr">
              <a:spcAft>
                <a:spcPts val="600"/>
              </a:spcAft>
            </a:pPr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B7EF995-41DC-C848-AEE4-F3E4ED0B7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386" y="5693968"/>
            <a:ext cx="370752" cy="3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97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263DC0A-15CE-9442-9656-6A27C9C30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453" y="3944495"/>
            <a:ext cx="3790950" cy="227457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6715267-C858-2A49-8FA2-C7EFAD673C73}"/>
              </a:ext>
            </a:extLst>
          </p:cNvPr>
          <p:cNvSpPr txBox="1"/>
          <p:nvPr/>
        </p:nvSpPr>
        <p:spPr>
          <a:xfrm>
            <a:off x="990599" y="1814239"/>
            <a:ext cx="107028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 partire </a:t>
            </a:r>
            <a:r>
              <a:rPr lang="it-IT" sz="2800" u="sng" dirty="0"/>
              <a:t>dalla 15°-16° settimana </a:t>
            </a:r>
            <a:r>
              <a:rPr lang="it-IT" sz="2800" dirty="0"/>
              <a:t>il feto inghiotte una maggiore quantità di liquido amniotico se è dolce piuttosto che amaro.</a:t>
            </a:r>
          </a:p>
          <a:p>
            <a:r>
              <a:rPr lang="it-IT" sz="2800" dirty="0"/>
              <a:t>Se la madre pratica una dieta con aglio durante la gravidanza, il figlio dimostrerà una preferenza per l’aglio</a:t>
            </a:r>
            <a:r>
              <a:rPr lang="it-IT" sz="2000" dirty="0"/>
              <a:t>.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DFC9D33-FC28-0A44-A4D8-46FA3CCF34B4}"/>
              </a:ext>
            </a:extLst>
          </p:cNvPr>
          <p:cNvSpPr/>
          <p:nvPr/>
        </p:nvSpPr>
        <p:spPr>
          <a:xfrm>
            <a:off x="689300" y="1010721"/>
            <a:ext cx="11004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Guardian Egyptian Web"/>
              </a:rPr>
              <a:t>Le preferenze alimentari di un bambino hanno inizio nel ventre materno.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D3636BD-DF13-AC44-A59C-DCBCAA0E2011}"/>
              </a:ext>
            </a:extLst>
          </p:cNvPr>
          <p:cNvSpPr txBox="1"/>
          <p:nvPr/>
        </p:nvSpPr>
        <p:spPr>
          <a:xfrm>
            <a:off x="8308848" y="5081780"/>
            <a:ext cx="152704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25" dirty="0" err="1"/>
              <a:t>J</a:t>
            </a:r>
            <a:r>
              <a:rPr lang="it-IT" sz="825" dirty="0"/>
              <a:t>. Mennella 2014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82AAD70-CE10-8246-A3ED-27F0F34AC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256641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7A48268-F7C5-ED48-A458-4EBBA711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940598"/>
            <a:ext cx="9144000" cy="273416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C6D748-2E97-4846-9BD2-31B0668EA628}"/>
              </a:ext>
            </a:extLst>
          </p:cNvPr>
          <p:cNvSpPr txBox="1"/>
          <p:nvPr/>
        </p:nvSpPr>
        <p:spPr>
          <a:xfrm>
            <a:off x="1740098" y="577645"/>
            <a:ext cx="87118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 partire dalla 28° settimana (settimo mese circa) il feto risponde selettivamente alla </a:t>
            </a:r>
            <a:r>
              <a:rPr lang="it-IT" sz="2800" b="1" dirty="0"/>
              <a:t>voce materna</a:t>
            </a:r>
            <a:r>
              <a:rPr lang="it-IT" sz="2800" dirty="0"/>
              <a:t>: si modificano il ritmo cardiaco, i movimenti fetali e le risposte cerebrali  (modifiche dell'attività ERP)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E2DDEEA-33CC-9746-A204-6090C1B54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Alberto Oliverio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3799F40-2EAF-A747-9A18-0643CFE8FE54}"/>
              </a:ext>
            </a:extLst>
          </p:cNvPr>
          <p:cNvSpPr txBox="1"/>
          <p:nvPr/>
        </p:nvSpPr>
        <p:spPr>
          <a:xfrm>
            <a:off x="1524000" y="5366987"/>
            <a:ext cx="501396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cap="all" dirty="0"/>
              <a:t>Discriminazione fetale tra voce materna e altre voci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E2C01B6-9130-0D42-A156-27ED98EB5E3C}"/>
              </a:ext>
            </a:extLst>
          </p:cNvPr>
          <p:cNvSpPr txBox="1"/>
          <p:nvPr/>
        </p:nvSpPr>
        <p:spPr>
          <a:xfrm>
            <a:off x="2127349" y="2940598"/>
            <a:ext cx="3807262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cap="all" dirty="0"/>
              <a:t>Voce materna e comportamento del feto</a:t>
            </a:r>
          </a:p>
        </p:txBody>
      </p:sp>
    </p:spTree>
    <p:extLst>
      <p:ext uri="{BB962C8B-B14F-4D97-AF65-F5344CB8AC3E}">
        <p14:creationId xmlns:p14="http://schemas.microsoft.com/office/powerpoint/2010/main" val="239597130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F183E746-11A0-FC47-82D1-63057E26AFA3}"/>
              </a:ext>
            </a:extLst>
          </p:cNvPr>
          <p:cNvSpPr/>
          <p:nvPr/>
        </p:nvSpPr>
        <p:spPr>
          <a:xfrm>
            <a:off x="240792" y="1346193"/>
            <a:ext cx="4910328" cy="5388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50"/>
              </a:spcAft>
            </a:pPr>
            <a:r>
              <a:rPr lang="it-IT" sz="2000" dirty="0">
                <a:ea typeface="Times New Roman" panose="02020603050405020304" pitchFamily="18" charset="0"/>
              </a:rPr>
              <a:t>I neonati hanno la </a:t>
            </a:r>
            <a:r>
              <a:rPr lang="it-IT" sz="2000" u="sng" dirty="0">
                <a:ea typeface="Times New Roman" panose="02020603050405020304" pitchFamily="18" charset="0"/>
              </a:rPr>
              <a:t>capacità innata di reagire selettivamente ai diversi fonemi e suoni linguistici</a:t>
            </a:r>
            <a:r>
              <a:rPr lang="it-IT" sz="2000" dirty="0">
                <a:ea typeface="Times New Roman" panose="02020603050405020304" pitchFamily="18" charset="0"/>
              </a:rPr>
              <a:t> mentre gli adulti hanno qualche difficoltà a percepire le differenze che esistono tra i suoni utilizzati in una lingua straniera: </a:t>
            </a:r>
          </a:p>
          <a:p>
            <a:pPr algn="just">
              <a:spcAft>
                <a:spcPts val="450"/>
              </a:spcAft>
            </a:pPr>
            <a:r>
              <a:rPr lang="it-IT" sz="2000" dirty="0">
                <a:ea typeface="Times New Roman" panose="02020603050405020304" pitchFamily="18" charset="0"/>
              </a:rPr>
              <a:t>La perdita della capacità di differenziare tra i suoni utilizzati in una lingua diversa dalla propria avviene molto precocemente come hanno dimostrato recenti studi. Così, mentre a </a:t>
            </a:r>
            <a:r>
              <a:rPr lang="it-IT" sz="2000" b="1" dirty="0">
                <a:ea typeface="Times New Roman" panose="02020603050405020304" pitchFamily="18" charset="0"/>
              </a:rPr>
              <a:t>sei mesi</a:t>
            </a:r>
            <a:r>
              <a:rPr lang="it-IT" sz="2000" dirty="0">
                <a:ea typeface="Times New Roman" panose="02020603050405020304" pitchFamily="18" charset="0"/>
              </a:rPr>
              <a:t> di vita </a:t>
            </a:r>
            <a:r>
              <a:rPr lang="it-IT" sz="2000" b="1" dirty="0">
                <a:ea typeface="Times New Roman" panose="02020603050405020304" pitchFamily="18" charset="0"/>
              </a:rPr>
              <a:t>non</a:t>
            </a:r>
            <a:r>
              <a:rPr lang="it-IT" sz="2000" dirty="0">
                <a:ea typeface="Times New Roman" panose="02020603050405020304" pitchFamily="18" charset="0"/>
              </a:rPr>
              <a:t> vi sono differenze tra i bambini giapponesi e americani nel reagire a suoni come “</a:t>
            </a:r>
            <a:r>
              <a:rPr lang="it-IT" sz="2000" dirty="0" err="1">
                <a:ea typeface="Times New Roman" panose="02020603050405020304" pitchFamily="18" charset="0"/>
              </a:rPr>
              <a:t>ra</a:t>
            </a:r>
            <a:r>
              <a:rPr lang="it-IT" sz="2000" dirty="0">
                <a:ea typeface="Times New Roman" panose="02020603050405020304" pitchFamily="18" charset="0"/>
              </a:rPr>
              <a:t>” e “la”, già a </a:t>
            </a:r>
            <a:r>
              <a:rPr lang="it-IT" sz="2000" dirty="0">
                <a:solidFill>
                  <a:srgbClr val="FF0000"/>
                </a:solidFill>
                <a:ea typeface="Times New Roman" panose="02020603050405020304" pitchFamily="18" charset="0"/>
              </a:rPr>
              <a:t>12 mesi</a:t>
            </a:r>
            <a:r>
              <a:rPr lang="it-IT" sz="2000" dirty="0">
                <a:ea typeface="Times New Roman" panose="02020603050405020304" pitchFamily="18" charset="0"/>
              </a:rPr>
              <a:t> i primi (allevati in famiglie che parlano il giapponese) </a:t>
            </a:r>
            <a:r>
              <a:rPr lang="it-IT" sz="2000" dirty="0">
                <a:solidFill>
                  <a:srgbClr val="FF0000"/>
                </a:solidFill>
                <a:ea typeface="Times New Roman" panose="02020603050405020304" pitchFamily="18" charset="0"/>
              </a:rPr>
              <a:t>hanno perduto questa capacità </a:t>
            </a:r>
            <a:r>
              <a:rPr lang="it-IT" sz="2000" dirty="0">
                <a:ea typeface="Times New Roman" panose="02020603050405020304" pitchFamily="18" charset="0"/>
              </a:rPr>
              <a:t>mentre i bambini americani diventano sempre più accurati nel differenziare i due suoni. </a:t>
            </a:r>
          </a:p>
        </p:txBody>
      </p:sp>
      <p:pic>
        <p:nvPicPr>
          <p:cNvPr id="5" name="Immagine 4" descr="Immagine che contiene testo, screenshot&#10;&#10;Descrizione generata automaticamente">
            <a:extLst>
              <a:ext uri="{FF2B5EF4-FFF2-40B4-BE49-F238E27FC236}">
                <a16:creationId xmlns:a16="http://schemas.microsoft.com/office/drawing/2014/main" id="{A672CDEC-8426-D442-BA85-BD9FC84C7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131" y="1346193"/>
            <a:ext cx="6661685" cy="298802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901C65E-0F27-D942-85A9-2F3F3D7F0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4304882"/>
            <a:ext cx="1939724" cy="17564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43F7B0B-1E4B-CA4F-97E5-0DD1DCE68AF2}"/>
              </a:ext>
            </a:extLst>
          </p:cNvPr>
          <p:cNvSpPr txBox="1"/>
          <p:nvPr/>
        </p:nvSpPr>
        <p:spPr>
          <a:xfrm>
            <a:off x="9698736" y="4269659"/>
            <a:ext cx="548640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25" dirty="0">
                <a:solidFill>
                  <a:schemeClr val="accent1"/>
                </a:solidFill>
              </a:rPr>
              <a:t>2015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9145049-1112-A840-8321-0FCC659B58C2}"/>
              </a:ext>
            </a:extLst>
          </p:cNvPr>
          <p:cNvSpPr/>
          <p:nvPr/>
        </p:nvSpPr>
        <p:spPr>
          <a:xfrm>
            <a:off x="1755359" y="227886"/>
            <a:ext cx="86812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  <a:ea typeface="Times New Roman" panose="02020603050405020304" pitchFamily="18" charset="0"/>
              </a:rPr>
              <a:t>L’esposizione alla lingua materna nei primi mesi di vita porta il lattante a distinguere i diversi suoni di base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ECA88973-CD71-1043-AEE7-B1B18D84C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Alberto Oliverio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9CC4818-195A-464C-A9FA-C4F479121A57}"/>
              </a:ext>
            </a:extLst>
          </p:cNvPr>
          <p:cNvSpPr txBox="1"/>
          <p:nvPr/>
        </p:nvSpPr>
        <p:spPr>
          <a:xfrm>
            <a:off x="5619990" y="1808339"/>
            <a:ext cx="2259089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dirty="0"/>
              <a:t>Discriminazione varianti linguistiche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3095AFF-F512-304F-9E63-78E467563C4C}"/>
              </a:ext>
            </a:extLst>
          </p:cNvPr>
          <p:cNvSpPr txBox="1"/>
          <p:nvPr/>
        </p:nvSpPr>
        <p:spPr>
          <a:xfrm>
            <a:off x="6272884" y="2411487"/>
            <a:ext cx="2520596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dirty="0"/>
              <a:t>Discriminazione tra suoni</a:t>
            </a:r>
          </a:p>
          <a:p>
            <a:endParaRPr lang="it-IT" sz="14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2796EA0-3139-E149-AA0B-C8FE073CA55E}"/>
              </a:ext>
            </a:extLst>
          </p:cNvPr>
          <p:cNvSpPr txBox="1"/>
          <p:nvPr/>
        </p:nvSpPr>
        <p:spPr>
          <a:xfrm>
            <a:off x="6303364" y="3014635"/>
            <a:ext cx="2764436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dirty="0"/>
              <a:t>Riconoscimento e discriminazione forma parole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87D0BF5-FAB4-9D42-A5C7-3062CF6CB77D}"/>
              </a:ext>
            </a:extLst>
          </p:cNvPr>
          <p:cNvSpPr txBox="1"/>
          <p:nvPr/>
        </p:nvSpPr>
        <p:spPr>
          <a:xfrm>
            <a:off x="7402428" y="3622381"/>
            <a:ext cx="2764436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dirty="0"/>
              <a:t>Aumento del lessico</a:t>
            </a:r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31508417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026" descr="Uditiva corteccia imaging 9">
            <a:extLst>
              <a:ext uri="{FF2B5EF4-FFF2-40B4-BE49-F238E27FC236}">
                <a16:creationId xmlns:a16="http://schemas.microsoft.com/office/drawing/2014/main" id="{519A7ADF-2496-B249-941A-72CF7CAA9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84712"/>
            <a:ext cx="6743700" cy="4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>
            <a:extLst>
              <a:ext uri="{FF2B5EF4-FFF2-40B4-BE49-F238E27FC236}">
                <a16:creationId xmlns:a16="http://schemas.microsoft.com/office/drawing/2014/main" id="{BDDB6188-DBDE-EE4F-900E-53145321F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996" y="526801"/>
            <a:ext cx="7492007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 dirty="0"/>
              <a:t>Il cervello discrimina tra rumore e suoni linguistici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C6419C5-6FED-014B-B332-1523D9C22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C63E95E-DA9F-F94E-A18C-0BD9E52D218B}"/>
              </a:ext>
            </a:extLst>
          </p:cNvPr>
          <p:cNvSpPr txBox="1"/>
          <p:nvPr/>
        </p:nvSpPr>
        <p:spPr>
          <a:xfrm>
            <a:off x="2156267" y="2055591"/>
            <a:ext cx="12500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/>
              <a:t>Rumore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A91CFFA-BA80-A44F-91A8-8CFDD283339F}"/>
              </a:ext>
            </a:extLst>
          </p:cNvPr>
          <p:cNvSpPr txBox="1"/>
          <p:nvPr/>
        </p:nvSpPr>
        <p:spPr>
          <a:xfrm>
            <a:off x="1814513" y="3259723"/>
            <a:ext cx="15918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/>
              <a:t>Suoni linguistici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3BF3422-2275-5343-8978-E6DEAB756E6A}"/>
              </a:ext>
            </a:extLst>
          </p:cNvPr>
          <p:cNvSpPr txBox="1"/>
          <p:nvPr/>
        </p:nvSpPr>
        <p:spPr>
          <a:xfrm>
            <a:off x="1444847" y="4294578"/>
            <a:ext cx="15918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/>
              <a:t>Ascolto di parole</a:t>
            </a:r>
          </a:p>
        </p:txBody>
      </p:sp>
    </p:spTree>
    <p:extLst>
      <p:ext uri="{BB962C8B-B14F-4D97-AF65-F5344CB8AC3E}">
        <p14:creationId xmlns:p14="http://schemas.microsoft.com/office/powerpoint/2010/main" val="753593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>
            <a:extLst>
              <a:ext uri="{FF2B5EF4-FFF2-40B4-BE49-F238E27FC236}">
                <a16:creationId xmlns:a16="http://schemas.microsoft.com/office/drawing/2014/main" id="{7CD02818-E980-A14F-9A5A-F6758D78C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96" y="137489"/>
            <a:ext cx="4749261" cy="65556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dirty="0"/>
              <a:t>ELABORAZIONE DEL LINGUAGGIO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it-IT" altLang="it-IT" dirty="0"/>
              <a:t>I </a:t>
            </a:r>
            <a:r>
              <a:rPr lang="it-IT" altLang="it-IT" dirty="0">
                <a:solidFill>
                  <a:srgbClr val="FF0000"/>
                </a:solidFill>
              </a:rPr>
              <a:t>bambini nati prematuramente </a:t>
            </a:r>
            <a:r>
              <a:rPr lang="it-IT" altLang="it-IT" dirty="0"/>
              <a:t>hanno più problemi a elaborare il linguaggio di quelli nati a termine. Le due colonne a sinistra mostrano l'attività cerebrale di bambini nati prematuri e a termine che ascoltano sequenze arbitrarie di fonemi, o parole senza senso; le due colonne a destra indicano l'attività del cervello di bambini che ascoltano parole significative. </a:t>
            </a:r>
            <a:r>
              <a:rPr lang="it-IT" altLang="it-IT" u="sng" dirty="0"/>
              <a:t>L'attività cerebrale dei bambini prematuri che ascoltano parole significative assomiglia a quella dei bambini normali che ascoltano parole senza senso</a:t>
            </a:r>
            <a:r>
              <a:rPr lang="it-IT" altLang="it-IT" dirty="0"/>
              <a:t>. </a:t>
            </a:r>
          </a:p>
        </p:txBody>
      </p:sp>
      <p:pic>
        <p:nvPicPr>
          <p:cNvPr id="90114" name="Picture 5" descr="linguaggio e cervello prematuri MRI">
            <a:extLst>
              <a:ext uri="{FF2B5EF4-FFF2-40B4-BE49-F238E27FC236}">
                <a16:creationId xmlns:a16="http://schemas.microsoft.com/office/drawing/2014/main" id="{0BD790D4-E98B-A546-BDC3-86D094229999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8470" y="740142"/>
            <a:ext cx="6229860" cy="54578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4832C03F-BC30-8B43-9E8D-73DB62BC1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Alberto Oliverio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A45DA7D-4C73-8A45-A81F-E2E2A3240FE7}"/>
              </a:ext>
            </a:extLst>
          </p:cNvPr>
          <p:cNvSpPr txBox="1"/>
          <p:nvPr/>
        </p:nvSpPr>
        <p:spPr>
          <a:xfrm>
            <a:off x="5276470" y="772824"/>
            <a:ext cx="211756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        Fonemi arbitrari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4881C37-F6C2-1641-AF30-3EF53DC54548}"/>
              </a:ext>
            </a:extLst>
          </p:cNvPr>
          <p:cNvSpPr txBox="1"/>
          <p:nvPr/>
        </p:nvSpPr>
        <p:spPr>
          <a:xfrm>
            <a:off x="8110538" y="772824"/>
            <a:ext cx="241935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            Parole significative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D51DF58-6699-BA4E-BD0C-F5E57D192136}"/>
              </a:ext>
            </a:extLst>
          </p:cNvPr>
          <p:cNvSpPr txBox="1"/>
          <p:nvPr/>
        </p:nvSpPr>
        <p:spPr>
          <a:xfrm>
            <a:off x="5276469" y="5779304"/>
            <a:ext cx="283406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Prematuri               A termine         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CF74484-E6A0-B746-B0CF-E7A8085917ED}"/>
              </a:ext>
            </a:extLst>
          </p:cNvPr>
          <p:cNvSpPr txBox="1"/>
          <p:nvPr/>
        </p:nvSpPr>
        <p:spPr>
          <a:xfrm>
            <a:off x="8272399" y="5797987"/>
            <a:ext cx="283406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Prematuri               A termine          </a:t>
            </a:r>
          </a:p>
        </p:txBody>
      </p:sp>
    </p:spTree>
    <p:extLst>
      <p:ext uri="{BB962C8B-B14F-4D97-AF65-F5344CB8AC3E}">
        <p14:creationId xmlns:p14="http://schemas.microsoft.com/office/powerpoint/2010/main" val="266932640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48740" y="448868"/>
            <a:ext cx="8012430" cy="769457"/>
          </a:xfrm>
          <a:prstGeom prst="rect">
            <a:avLst/>
          </a:prstGeom>
        </p:spPr>
        <p:txBody>
          <a:bodyPr vert="horz" wrap="square" lIns="0" tIns="91455" rIns="0" bIns="0" rtlCol="0">
            <a:spAutoFit/>
          </a:bodyPr>
          <a:lstStyle/>
          <a:p>
            <a:pPr marL="1724025" algn="ctr">
              <a:lnSpc>
                <a:spcPct val="100000"/>
              </a:lnSpc>
            </a:pPr>
            <a:r>
              <a:rPr spc="-20" dirty="0"/>
              <a:t>Il</a:t>
            </a:r>
            <a:r>
              <a:rPr spc="350" dirty="0">
                <a:latin typeface="Times New Roman"/>
                <a:cs typeface="Times New Roman"/>
              </a:rPr>
              <a:t> </a:t>
            </a:r>
            <a:r>
              <a:rPr spc="-30" dirty="0"/>
              <a:t>neon</a:t>
            </a:r>
            <a:r>
              <a:rPr spc="-235" dirty="0"/>
              <a:t>a</a:t>
            </a:r>
            <a:r>
              <a:rPr spc="-30" dirty="0"/>
              <a:t>to</a:t>
            </a:r>
            <a:r>
              <a:rPr spc="370" dirty="0">
                <a:latin typeface="Times New Roman"/>
                <a:cs typeface="Times New Roman"/>
              </a:rPr>
              <a:t> </a:t>
            </a:r>
            <a:r>
              <a:rPr spc="-25" dirty="0"/>
              <a:t>competente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8328" y="1740561"/>
            <a:ext cx="11233150" cy="43088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800" spc="-5" dirty="0">
                <a:latin typeface="Arial Narrow"/>
                <a:cs typeface="Arial Narrow"/>
              </a:rPr>
              <a:t>L</a:t>
            </a:r>
            <a:r>
              <a:rPr sz="2800" dirty="0">
                <a:latin typeface="Arial Narrow"/>
                <a:cs typeface="Arial Narrow"/>
              </a:rPr>
              <a:t>e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innovaz</a:t>
            </a:r>
            <a:r>
              <a:rPr sz="2800" spc="5" dirty="0">
                <a:latin typeface="Arial Narrow"/>
                <a:cs typeface="Arial Narrow"/>
              </a:rPr>
              <a:t>i</a:t>
            </a:r>
            <a:r>
              <a:rPr sz="2800" spc="-5" dirty="0">
                <a:latin typeface="Arial Narrow"/>
                <a:cs typeface="Arial Narrow"/>
              </a:rPr>
              <a:t>on</a:t>
            </a:r>
            <a:r>
              <a:rPr sz="2800" dirty="0">
                <a:latin typeface="Arial Narrow"/>
                <a:cs typeface="Arial Narrow"/>
              </a:rPr>
              <a:t>i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met</a:t>
            </a:r>
            <a:r>
              <a:rPr sz="2800" spc="-10" dirty="0">
                <a:latin typeface="Arial Narrow"/>
                <a:cs typeface="Arial Narrow"/>
              </a:rPr>
              <a:t>o</a:t>
            </a:r>
            <a:r>
              <a:rPr sz="2800" spc="-5" dirty="0">
                <a:latin typeface="Arial Narrow"/>
                <a:cs typeface="Arial Narrow"/>
              </a:rPr>
              <a:t>do</a:t>
            </a:r>
            <a:r>
              <a:rPr sz="2800" spc="5" dirty="0">
                <a:latin typeface="Arial Narrow"/>
                <a:cs typeface="Arial Narrow"/>
              </a:rPr>
              <a:t>l</a:t>
            </a:r>
            <a:r>
              <a:rPr sz="2800" spc="-5" dirty="0">
                <a:latin typeface="Arial Narrow"/>
                <a:cs typeface="Arial Narrow"/>
              </a:rPr>
              <a:t>og</a:t>
            </a:r>
            <a:r>
              <a:rPr sz="2800" spc="5" dirty="0">
                <a:latin typeface="Arial Narrow"/>
                <a:cs typeface="Arial Narrow"/>
              </a:rPr>
              <a:t>i</a:t>
            </a:r>
            <a:r>
              <a:rPr sz="2800" spc="-5" dirty="0">
                <a:latin typeface="Arial Narrow"/>
                <a:cs typeface="Arial Narrow"/>
              </a:rPr>
              <a:t>c</a:t>
            </a:r>
            <a:r>
              <a:rPr sz="2800" spc="5" dirty="0">
                <a:latin typeface="Arial Narrow"/>
                <a:cs typeface="Arial Narrow"/>
              </a:rPr>
              <a:t>h</a:t>
            </a:r>
            <a:r>
              <a:rPr sz="2800" dirty="0">
                <a:latin typeface="Arial Narrow"/>
                <a:cs typeface="Arial Narrow"/>
              </a:rPr>
              <a:t>e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hann</a:t>
            </a:r>
            <a:r>
              <a:rPr sz="2800" dirty="0">
                <a:latin typeface="Arial Narrow"/>
                <a:cs typeface="Arial Narrow"/>
              </a:rPr>
              <a:t>o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consenti</a:t>
            </a:r>
            <a:r>
              <a:rPr sz="2800" spc="5" dirty="0">
                <a:latin typeface="Arial Narrow"/>
                <a:cs typeface="Arial Narrow"/>
              </a:rPr>
              <a:t>t</a:t>
            </a:r>
            <a:r>
              <a:rPr sz="2800" dirty="0">
                <a:latin typeface="Arial Narrow"/>
                <a:cs typeface="Arial Narrow"/>
              </a:rPr>
              <a:t>o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d</a:t>
            </a:r>
            <a:r>
              <a:rPr sz="2800" dirty="0">
                <a:latin typeface="Arial Narrow"/>
                <a:cs typeface="Arial Narrow"/>
              </a:rPr>
              <a:t>i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mett</a:t>
            </a:r>
            <a:r>
              <a:rPr sz="2800" spc="-10" dirty="0">
                <a:latin typeface="Arial Narrow"/>
                <a:cs typeface="Arial Narrow"/>
              </a:rPr>
              <a:t>e</a:t>
            </a:r>
            <a:r>
              <a:rPr sz="2800" dirty="0">
                <a:latin typeface="Arial Narrow"/>
                <a:cs typeface="Arial Narrow"/>
              </a:rPr>
              <a:t>re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i</a:t>
            </a:r>
            <a:r>
              <a:rPr sz="2800" dirty="0">
                <a:latin typeface="Arial Narrow"/>
                <a:cs typeface="Arial Narrow"/>
              </a:rPr>
              <a:t>n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eviden</a:t>
            </a:r>
            <a:r>
              <a:rPr sz="2800" spc="5" dirty="0">
                <a:latin typeface="Arial Narrow"/>
                <a:cs typeface="Arial Narrow"/>
              </a:rPr>
              <a:t>z</a:t>
            </a:r>
            <a:r>
              <a:rPr sz="2800" dirty="0">
                <a:latin typeface="Arial Narrow"/>
                <a:cs typeface="Arial Narrow"/>
              </a:rPr>
              <a:t>a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capacit</a:t>
            </a:r>
            <a:r>
              <a:rPr sz="2800" dirty="0">
                <a:latin typeface="Arial Narrow"/>
                <a:cs typeface="Arial Narrow"/>
              </a:rPr>
              <a:t>à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ch</a:t>
            </a:r>
            <a:r>
              <a:rPr sz="2800" dirty="0">
                <a:latin typeface="Arial Narrow"/>
                <a:cs typeface="Arial Narrow"/>
              </a:rPr>
              <a:t>e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l</a:t>
            </a:r>
            <a:r>
              <a:rPr sz="2800" dirty="0">
                <a:latin typeface="Arial Narrow"/>
                <a:cs typeface="Arial Narrow"/>
              </a:rPr>
              <a:t>e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prim</a:t>
            </a:r>
            <a:r>
              <a:rPr sz="2800" dirty="0">
                <a:latin typeface="Arial Narrow"/>
                <a:cs typeface="Arial Narrow"/>
              </a:rPr>
              <a:t>e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 Narrow"/>
                <a:cs typeface="Arial Narrow"/>
              </a:rPr>
              <a:t>ricerche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no</a:t>
            </a:r>
            <a:r>
              <a:rPr sz="2800" dirty="0">
                <a:latin typeface="Arial Narrow"/>
                <a:cs typeface="Arial Narrow"/>
              </a:rPr>
              <a:t>n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avevan</a:t>
            </a:r>
            <a:r>
              <a:rPr sz="2800" dirty="0">
                <a:latin typeface="Arial Narrow"/>
                <a:cs typeface="Arial Narrow"/>
              </a:rPr>
              <a:t>o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colto.</a:t>
            </a:r>
            <a:endParaRPr sz="2800" dirty="0">
              <a:latin typeface="Arial Narrow"/>
              <a:cs typeface="Arial Narrow"/>
            </a:endParaRPr>
          </a:p>
          <a:p>
            <a:pPr marL="12700" marR="252095">
              <a:lnSpc>
                <a:spcPct val="100000"/>
              </a:lnSpc>
            </a:pPr>
            <a:r>
              <a:rPr sz="2800" dirty="0">
                <a:latin typeface="Arial Narrow"/>
                <a:cs typeface="Arial Narrow"/>
              </a:rPr>
              <a:t>Dall’immagine</a:t>
            </a:r>
            <a:r>
              <a:rPr sz="2800" spc="30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di</a:t>
            </a:r>
            <a:r>
              <a:rPr sz="2800" spc="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essere</a:t>
            </a:r>
            <a:r>
              <a:rPr sz="2800" spc="1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un</a:t>
            </a:r>
            <a:r>
              <a:rPr sz="2800" spc="1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essere</a:t>
            </a:r>
            <a:r>
              <a:rPr sz="2800" spc="1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inetto</a:t>
            </a:r>
            <a:r>
              <a:rPr sz="2800" spc="20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e passivo,</a:t>
            </a:r>
            <a:r>
              <a:rPr sz="2800" spc="30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si è</a:t>
            </a:r>
            <a:r>
              <a:rPr sz="2800" spc="10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passati</a:t>
            </a:r>
            <a:r>
              <a:rPr sz="2800" spc="2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a qu</a:t>
            </a:r>
            <a:r>
              <a:rPr sz="2800" spc="-10" dirty="0">
                <a:latin typeface="Arial Narrow"/>
                <a:cs typeface="Arial Narrow"/>
              </a:rPr>
              <a:t>e</a:t>
            </a:r>
            <a:r>
              <a:rPr sz="2800" dirty="0">
                <a:latin typeface="Arial Narrow"/>
                <a:cs typeface="Arial Narrow"/>
              </a:rPr>
              <a:t>l</a:t>
            </a:r>
            <a:r>
              <a:rPr sz="2800" spc="5" dirty="0">
                <a:latin typeface="Arial Narrow"/>
                <a:cs typeface="Arial Narrow"/>
              </a:rPr>
              <a:t>l</a:t>
            </a:r>
            <a:r>
              <a:rPr sz="2800" dirty="0">
                <a:latin typeface="Arial Narrow"/>
                <a:cs typeface="Arial Narrow"/>
              </a:rPr>
              <a:t>a</a:t>
            </a:r>
            <a:r>
              <a:rPr sz="2800" spc="20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di</a:t>
            </a:r>
            <a:r>
              <a:rPr sz="2800" spc="5" dirty="0">
                <a:latin typeface="Arial Narrow"/>
                <a:cs typeface="Arial Narrow"/>
              </a:rPr>
              <a:t> </a:t>
            </a:r>
            <a:r>
              <a:rPr sz="2800" dirty="0">
                <a:solidFill>
                  <a:srgbClr val="FF0000"/>
                </a:solidFill>
                <a:latin typeface="Arial Narrow"/>
                <a:cs typeface="Arial Narrow"/>
              </a:rPr>
              <a:t>un</a:t>
            </a:r>
            <a:r>
              <a:rPr sz="2800" spc="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800" dirty="0">
                <a:solidFill>
                  <a:srgbClr val="FF0000"/>
                </a:solidFill>
                <a:latin typeface="Arial Narrow"/>
                <a:cs typeface="Arial Narrow"/>
              </a:rPr>
              <a:t>neona</a:t>
            </a:r>
            <a:r>
              <a:rPr sz="2800" spc="5" dirty="0">
                <a:solidFill>
                  <a:srgbClr val="FF0000"/>
                </a:solidFill>
                <a:latin typeface="Arial Narrow"/>
                <a:cs typeface="Arial Narrow"/>
              </a:rPr>
              <a:t>t</a:t>
            </a:r>
            <a:r>
              <a:rPr sz="2800" dirty="0">
                <a:solidFill>
                  <a:srgbClr val="FF0000"/>
                </a:solidFill>
                <a:latin typeface="Arial Narrow"/>
                <a:cs typeface="Arial Narrow"/>
              </a:rPr>
              <a:t>o</a:t>
            </a:r>
            <a:r>
              <a:rPr sz="2800" spc="2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800" dirty="0">
                <a:solidFill>
                  <a:srgbClr val="FF0000"/>
                </a:solidFill>
                <a:latin typeface="Arial Narrow"/>
                <a:cs typeface="Arial Narrow"/>
              </a:rPr>
              <a:t>dot</a:t>
            </a:r>
            <a:r>
              <a:rPr sz="2800" spc="-10" dirty="0">
                <a:solidFill>
                  <a:srgbClr val="FF0000"/>
                </a:solidFill>
                <a:latin typeface="Arial Narrow"/>
                <a:cs typeface="Arial Narrow"/>
              </a:rPr>
              <a:t>a</a:t>
            </a:r>
            <a:r>
              <a:rPr sz="2800" dirty="0">
                <a:solidFill>
                  <a:srgbClr val="FF0000"/>
                </a:solidFill>
                <a:latin typeface="Arial Narrow"/>
                <a:cs typeface="Arial Narrow"/>
              </a:rPr>
              <a:t>to</a:t>
            </a:r>
            <a:r>
              <a:rPr sz="2800" spc="3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800" dirty="0">
                <a:solidFill>
                  <a:srgbClr val="FF0000"/>
                </a:solidFill>
                <a:latin typeface="Arial Narrow"/>
                <a:cs typeface="Arial Narrow"/>
              </a:rPr>
              <a:t>di</a:t>
            </a:r>
            <a:r>
              <a:rPr sz="2800" spc="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800" dirty="0">
                <a:solidFill>
                  <a:srgbClr val="FF0000"/>
                </a:solidFill>
                <a:latin typeface="Arial Narrow"/>
                <a:cs typeface="Arial Narrow"/>
              </a:rPr>
              <a:t>un ricco rep</a:t>
            </a:r>
            <a:r>
              <a:rPr sz="2800" spc="-10" dirty="0">
                <a:solidFill>
                  <a:srgbClr val="FF0000"/>
                </a:solidFill>
                <a:latin typeface="Arial Narrow"/>
                <a:cs typeface="Arial Narrow"/>
              </a:rPr>
              <a:t>e</a:t>
            </a:r>
            <a:r>
              <a:rPr sz="2800" dirty="0">
                <a:solidFill>
                  <a:srgbClr val="FF0000"/>
                </a:solidFill>
                <a:latin typeface="Arial Narrow"/>
                <a:cs typeface="Arial Narrow"/>
              </a:rPr>
              <a:t>rtorio</a:t>
            </a:r>
            <a:r>
              <a:rPr sz="2800" spc="2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800" dirty="0">
                <a:solidFill>
                  <a:srgbClr val="FF0000"/>
                </a:solidFill>
                <a:latin typeface="Arial Narrow"/>
                <a:cs typeface="Arial Narrow"/>
              </a:rPr>
              <a:t>di</a:t>
            </a:r>
            <a:r>
              <a:rPr sz="2800" spc="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800" dirty="0">
                <a:solidFill>
                  <a:srgbClr val="FF0000"/>
                </a:solidFill>
                <a:latin typeface="Arial Narrow"/>
                <a:cs typeface="Arial Narrow"/>
              </a:rPr>
              <a:t>capacità</a:t>
            </a:r>
            <a:r>
              <a:rPr sz="2800" spc="3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800" dirty="0">
                <a:solidFill>
                  <a:srgbClr val="FF0000"/>
                </a:solidFill>
                <a:latin typeface="Arial Narrow"/>
                <a:cs typeface="Arial Narrow"/>
              </a:rPr>
              <a:t>specializ</a:t>
            </a:r>
            <a:r>
              <a:rPr sz="2800" spc="5" dirty="0">
                <a:solidFill>
                  <a:srgbClr val="FF0000"/>
                </a:solidFill>
                <a:latin typeface="Arial Narrow"/>
                <a:cs typeface="Arial Narrow"/>
              </a:rPr>
              <a:t>z</a:t>
            </a:r>
            <a:r>
              <a:rPr sz="2800" dirty="0">
                <a:solidFill>
                  <a:srgbClr val="FF0000"/>
                </a:solidFill>
                <a:latin typeface="Arial Narrow"/>
                <a:cs typeface="Arial Narrow"/>
              </a:rPr>
              <a:t>ate</a:t>
            </a:r>
            <a:r>
              <a:rPr sz="2800" spc="2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grazie</a:t>
            </a:r>
            <a:r>
              <a:rPr sz="2800" spc="1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alle</a:t>
            </a:r>
            <a:r>
              <a:rPr sz="2800" spc="10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qu</a:t>
            </a:r>
            <a:r>
              <a:rPr sz="2800" spc="-10" dirty="0">
                <a:latin typeface="Arial Narrow"/>
                <a:cs typeface="Arial Narrow"/>
              </a:rPr>
              <a:t>a</a:t>
            </a:r>
            <a:r>
              <a:rPr sz="2800" dirty="0">
                <a:latin typeface="Arial Narrow"/>
                <a:cs typeface="Arial Narrow"/>
              </a:rPr>
              <a:t>li</a:t>
            </a:r>
            <a:r>
              <a:rPr sz="2800" spc="20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può</a:t>
            </a:r>
            <a:r>
              <a:rPr sz="2800" spc="1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inter</a:t>
            </a:r>
            <a:r>
              <a:rPr sz="2800" spc="-10" dirty="0">
                <a:latin typeface="Arial Narrow"/>
                <a:cs typeface="Arial Narrow"/>
              </a:rPr>
              <a:t>a</a:t>
            </a:r>
            <a:r>
              <a:rPr sz="2800" dirty="0">
                <a:latin typeface="Arial Narrow"/>
                <a:cs typeface="Arial Narrow"/>
              </a:rPr>
              <a:t>gire</a:t>
            </a:r>
            <a:r>
              <a:rPr sz="2800" spc="2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con</a:t>
            </a:r>
            <a:r>
              <a:rPr sz="2800" spc="10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l’ambiente.</a:t>
            </a: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2800" dirty="0">
              <a:latin typeface="Times New Roman"/>
              <a:cs typeface="Times New Roman"/>
            </a:endParaRPr>
          </a:p>
          <a:p>
            <a:pPr marL="12700" marR="97790">
              <a:lnSpc>
                <a:spcPct val="100000"/>
              </a:lnSpc>
            </a:pPr>
            <a:r>
              <a:rPr lang="it-IT" sz="2800" spc="-5" dirty="0">
                <a:latin typeface="Arial Narrow"/>
                <a:cs typeface="Arial Narrow"/>
              </a:rPr>
              <a:t>A</a:t>
            </a:r>
            <a:r>
              <a:rPr sz="2800" spc="-5" dirty="0" err="1">
                <a:latin typeface="Arial Narrow"/>
                <a:cs typeface="Arial Narrow"/>
              </a:rPr>
              <a:t>ll</a:t>
            </a:r>
            <a:r>
              <a:rPr sz="2800" dirty="0" err="1">
                <a:latin typeface="Arial Narrow"/>
                <a:cs typeface="Arial Narrow"/>
              </a:rPr>
              <a:t>a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nascit</a:t>
            </a:r>
            <a:r>
              <a:rPr sz="2800" dirty="0">
                <a:latin typeface="Arial Narrow"/>
                <a:cs typeface="Arial Narrow"/>
              </a:rPr>
              <a:t>a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c</a:t>
            </a:r>
            <a:r>
              <a:rPr sz="2800" dirty="0">
                <a:latin typeface="Arial Narrow"/>
                <a:cs typeface="Arial Narrow"/>
              </a:rPr>
              <a:t>i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son</a:t>
            </a:r>
            <a:r>
              <a:rPr sz="2800" dirty="0">
                <a:latin typeface="Arial Narrow"/>
                <a:cs typeface="Arial Narrow"/>
              </a:rPr>
              <a:t>o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gi</a:t>
            </a:r>
            <a:r>
              <a:rPr sz="2800" dirty="0">
                <a:latin typeface="Arial Narrow"/>
                <a:cs typeface="Arial Narrow"/>
              </a:rPr>
              <a:t>à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dell</a:t>
            </a:r>
            <a:r>
              <a:rPr sz="2800" dirty="0">
                <a:latin typeface="Arial Narrow"/>
                <a:cs typeface="Arial Narrow"/>
              </a:rPr>
              <a:t>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Arial Narrow"/>
                <a:cs typeface="Arial Narrow"/>
              </a:rPr>
              <a:t>strut</a:t>
            </a:r>
            <a:r>
              <a:rPr sz="2800" spc="-10" dirty="0">
                <a:solidFill>
                  <a:srgbClr val="FF0000"/>
                </a:solidFill>
                <a:latin typeface="Arial Narrow"/>
                <a:cs typeface="Arial Narrow"/>
              </a:rPr>
              <a:t>t</a:t>
            </a:r>
            <a:r>
              <a:rPr sz="2800" spc="-5" dirty="0">
                <a:solidFill>
                  <a:srgbClr val="FF0000"/>
                </a:solidFill>
                <a:latin typeface="Arial Narrow"/>
                <a:cs typeface="Arial Narrow"/>
              </a:rPr>
              <a:t>ur</a:t>
            </a:r>
            <a:r>
              <a:rPr sz="2800" dirty="0">
                <a:solidFill>
                  <a:srgbClr val="FF0000"/>
                </a:solidFill>
                <a:latin typeface="Arial Narrow"/>
                <a:cs typeface="Arial Narrow"/>
              </a:rPr>
              <a:t>e</a:t>
            </a:r>
            <a:r>
              <a:rPr sz="2800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Arial Narrow"/>
                <a:cs typeface="Arial Narrow"/>
              </a:rPr>
              <a:t>cognitiv</a:t>
            </a:r>
            <a:r>
              <a:rPr sz="2800" dirty="0">
                <a:solidFill>
                  <a:srgbClr val="FF0000"/>
                </a:solidFill>
                <a:latin typeface="Arial Narrow"/>
                <a:cs typeface="Arial Narrow"/>
              </a:rPr>
              <a:t>e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ch</a:t>
            </a:r>
            <a:r>
              <a:rPr sz="2800" dirty="0">
                <a:latin typeface="Arial Narrow"/>
                <a:cs typeface="Arial Narrow"/>
              </a:rPr>
              <a:t>e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consen</a:t>
            </a:r>
            <a:r>
              <a:rPr sz="2800" spc="5" dirty="0">
                <a:latin typeface="Arial Narrow"/>
                <a:cs typeface="Arial Narrow"/>
              </a:rPr>
              <a:t>to</a:t>
            </a:r>
            <a:r>
              <a:rPr sz="2800" spc="-5" dirty="0">
                <a:latin typeface="Arial Narrow"/>
                <a:cs typeface="Arial Narrow"/>
              </a:rPr>
              <a:t>n</a:t>
            </a:r>
            <a:r>
              <a:rPr sz="2800" dirty="0">
                <a:latin typeface="Arial Narrow"/>
                <a:cs typeface="Arial Narrow"/>
              </a:rPr>
              <a:t>o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d</a:t>
            </a:r>
            <a:r>
              <a:rPr sz="2800" dirty="0">
                <a:latin typeface="Arial Narrow"/>
                <a:cs typeface="Arial Narrow"/>
              </a:rPr>
              <a:t>i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integ</a:t>
            </a:r>
            <a:r>
              <a:rPr sz="2800" spc="-10" dirty="0">
                <a:latin typeface="Arial Narrow"/>
                <a:cs typeface="Arial Narrow"/>
              </a:rPr>
              <a:t>r</a:t>
            </a:r>
            <a:r>
              <a:rPr sz="2800" spc="-5" dirty="0">
                <a:latin typeface="Arial Narrow"/>
                <a:cs typeface="Arial Narrow"/>
              </a:rPr>
              <a:t>are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 Narrow"/>
                <a:cs typeface="Arial Narrow"/>
              </a:rPr>
              <a:t>le</a:t>
            </a:r>
            <a:r>
              <a:rPr sz="2800" spc="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infor</a:t>
            </a:r>
            <a:r>
              <a:rPr sz="2800" spc="-10" dirty="0">
                <a:latin typeface="Arial Narrow"/>
                <a:cs typeface="Arial Narrow"/>
              </a:rPr>
              <a:t>m</a:t>
            </a:r>
            <a:r>
              <a:rPr sz="2800" dirty="0">
                <a:latin typeface="Arial Narrow"/>
                <a:cs typeface="Arial Narrow"/>
              </a:rPr>
              <a:t>azioni</a:t>
            </a:r>
            <a:r>
              <a:rPr sz="2800" spc="30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acquisite</a:t>
            </a:r>
            <a:r>
              <a:rPr sz="2800" spc="30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con</a:t>
            </a:r>
            <a:r>
              <a:rPr sz="2800" spc="10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l’esperienza.</a:t>
            </a:r>
            <a:r>
              <a:rPr sz="2800" spc="-7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A</a:t>
            </a:r>
            <a:r>
              <a:rPr sz="2800" spc="-110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qu</a:t>
            </a:r>
            <a:r>
              <a:rPr sz="2800" spc="-10" dirty="0">
                <a:latin typeface="Arial Narrow"/>
                <a:cs typeface="Arial Narrow"/>
              </a:rPr>
              <a:t>e</a:t>
            </a:r>
            <a:r>
              <a:rPr sz="2800" dirty="0">
                <a:latin typeface="Arial Narrow"/>
                <a:cs typeface="Arial Narrow"/>
              </a:rPr>
              <a:t>ste</a:t>
            </a:r>
            <a:r>
              <a:rPr sz="2800" spc="30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capacità</a:t>
            </a:r>
            <a:r>
              <a:rPr sz="2800" spc="3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si aggi</a:t>
            </a:r>
            <a:r>
              <a:rPr sz="2800" spc="5" dirty="0">
                <a:latin typeface="Arial Narrow"/>
                <a:cs typeface="Arial Narrow"/>
              </a:rPr>
              <a:t>u</a:t>
            </a:r>
            <a:r>
              <a:rPr sz="2800" dirty="0">
                <a:latin typeface="Arial Narrow"/>
                <a:cs typeface="Arial Narrow"/>
              </a:rPr>
              <a:t>ng</a:t>
            </a:r>
            <a:r>
              <a:rPr sz="2800" spc="5" dirty="0">
                <a:latin typeface="Arial Narrow"/>
                <a:cs typeface="Arial Narrow"/>
              </a:rPr>
              <a:t>o</a:t>
            </a:r>
            <a:r>
              <a:rPr sz="2800" dirty="0">
                <a:latin typeface="Arial Narrow"/>
                <a:cs typeface="Arial Narrow"/>
              </a:rPr>
              <a:t>no</a:t>
            </a:r>
            <a:r>
              <a:rPr sz="2800" spc="30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una</a:t>
            </a:r>
            <a:r>
              <a:rPr sz="2800" spc="1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serie</a:t>
            </a:r>
            <a:r>
              <a:rPr sz="2800" spc="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di </a:t>
            </a:r>
            <a:r>
              <a:rPr sz="2800" spc="-5" dirty="0">
                <a:solidFill>
                  <a:srgbClr val="FF0000"/>
                </a:solidFill>
                <a:latin typeface="Arial Narrow"/>
                <a:cs typeface="Arial Narrow"/>
              </a:rPr>
              <a:t>pre</a:t>
            </a:r>
            <a:r>
              <a:rPr sz="2800" spc="-10" dirty="0">
                <a:solidFill>
                  <a:srgbClr val="FF0000"/>
                </a:solidFill>
                <a:latin typeface="Arial Narrow"/>
                <a:cs typeface="Arial Narrow"/>
              </a:rPr>
              <a:t>d</a:t>
            </a:r>
            <a:r>
              <a:rPr sz="2800" spc="-5" dirty="0">
                <a:solidFill>
                  <a:srgbClr val="FF0000"/>
                </a:solidFill>
                <a:latin typeface="Arial Narrow"/>
                <a:cs typeface="Arial Narrow"/>
              </a:rPr>
              <a:t>isp</a:t>
            </a:r>
            <a:r>
              <a:rPr sz="2800" dirty="0">
                <a:solidFill>
                  <a:srgbClr val="FF0000"/>
                </a:solidFill>
                <a:latin typeface="Arial Narrow"/>
                <a:cs typeface="Arial Narrow"/>
              </a:rPr>
              <a:t>o</a:t>
            </a:r>
            <a:r>
              <a:rPr sz="2800" spc="-5" dirty="0">
                <a:solidFill>
                  <a:srgbClr val="FF0000"/>
                </a:solidFill>
                <a:latin typeface="Arial Narrow"/>
                <a:cs typeface="Arial Narrow"/>
              </a:rPr>
              <a:t>s</a:t>
            </a:r>
            <a:r>
              <a:rPr sz="2800" dirty="0">
                <a:solidFill>
                  <a:srgbClr val="FF0000"/>
                </a:solidFill>
                <a:latin typeface="Arial Narrow"/>
                <a:cs typeface="Arial Narrow"/>
              </a:rPr>
              <a:t>i</a:t>
            </a:r>
            <a:r>
              <a:rPr sz="2800" spc="-5" dirty="0">
                <a:solidFill>
                  <a:srgbClr val="FF0000"/>
                </a:solidFill>
                <a:latin typeface="Arial Narrow"/>
                <a:cs typeface="Arial Narrow"/>
              </a:rPr>
              <a:t>z</a:t>
            </a:r>
            <a:r>
              <a:rPr sz="2800" dirty="0">
                <a:solidFill>
                  <a:srgbClr val="FF0000"/>
                </a:solidFill>
                <a:latin typeface="Arial Narrow"/>
                <a:cs typeface="Arial Narrow"/>
              </a:rPr>
              <a:t>i</a:t>
            </a:r>
            <a:r>
              <a:rPr sz="2800" spc="-5" dirty="0">
                <a:solidFill>
                  <a:srgbClr val="FF0000"/>
                </a:solidFill>
                <a:latin typeface="Arial Narrow"/>
                <a:cs typeface="Arial Narrow"/>
              </a:rPr>
              <a:t>on</a:t>
            </a:r>
            <a:r>
              <a:rPr sz="2800" dirty="0">
                <a:solidFill>
                  <a:srgbClr val="FF0000"/>
                </a:solidFill>
                <a:latin typeface="Arial Narrow"/>
                <a:cs typeface="Arial Narrow"/>
              </a:rPr>
              <a:t>i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latin typeface="Arial Narrow"/>
                <a:cs typeface="Arial Narrow"/>
              </a:rPr>
              <a:t>e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u</a:t>
            </a:r>
            <a:r>
              <a:rPr sz="2800" dirty="0">
                <a:latin typeface="Arial Narrow"/>
                <a:cs typeface="Arial Narrow"/>
              </a:rPr>
              <a:t>n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 Narrow"/>
                <a:cs typeface="Arial Narrow"/>
              </a:rPr>
              <a:t>rep</a:t>
            </a:r>
            <a:r>
              <a:rPr sz="2800" spc="-10" dirty="0">
                <a:latin typeface="Arial Narrow"/>
                <a:cs typeface="Arial Narrow"/>
              </a:rPr>
              <a:t>e</a:t>
            </a:r>
            <a:r>
              <a:rPr sz="2800" dirty="0">
                <a:latin typeface="Arial Narrow"/>
                <a:cs typeface="Arial Narrow"/>
              </a:rPr>
              <a:t>rtorio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d</a:t>
            </a:r>
            <a:r>
              <a:rPr sz="2800" dirty="0">
                <a:latin typeface="Arial Narrow"/>
                <a:cs typeface="Arial Narrow"/>
              </a:rPr>
              <a:t>i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Arial Narrow"/>
                <a:cs typeface="Arial Narrow"/>
              </a:rPr>
              <a:t>emozion</a:t>
            </a:r>
            <a:r>
              <a:rPr sz="2800" dirty="0">
                <a:solidFill>
                  <a:srgbClr val="FF0000"/>
                </a:solidFill>
                <a:latin typeface="Arial Narrow"/>
                <a:cs typeface="Arial Narrow"/>
              </a:rPr>
              <a:t>i</a:t>
            </a:r>
            <a:r>
              <a:rPr sz="2800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latin typeface="Arial Narrow"/>
                <a:cs typeface="Arial Narrow"/>
              </a:rPr>
              <a:t>che</a:t>
            </a:r>
            <a:r>
              <a:rPr sz="2800" spc="10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costituisc</a:t>
            </a:r>
            <a:r>
              <a:rPr sz="2800" spc="10" dirty="0">
                <a:latin typeface="Arial Narrow"/>
                <a:cs typeface="Arial Narrow"/>
              </a:rPr>
              <a:t>o</a:t>
            </a:r>
            <a:r>
              <a:rPr sz="2800" dirty="0">
                <a:latin typeface="Arial Narrow"/>
                <a:cs typeface="Arial Narrow"/>
              </a:rPr>
              <a:t>no</a:t>
            </a:r>
            <a:r>
              <a:rPr sz="2800" spc="30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una</a:t>
            </a:r>
            <a:r>
              <a:rPr sz="2800" spc="1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potente</a:t>
            </a:r>
            <a:r>
              <a:rPr sz="2800" spc="2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spinta</a:t>
            </a:r>
            <a:r>
              <a:rPr sz="2800" spc="2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all’azione</a:t>
            </a:r>
            <a:r>
              <a:rPr sz="2800" spc="2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nei conf</a:t>
            </a:r>
            <a:r>
              <a:rPr sz="2800" spc="-10" dirty="0">
                <a:latin typeface="Arial Narrow"/>
                <a:cs typeface="Arial Narrow"/>
              </a:rPr>
              <a:t>r</a:t>
            </a:r>
            <a:r>
              <a:rPr sz="2800" dirty="0">
                <a:latin typeface="Arial Narrow"/>
                <a:cs typeface="Arial Narrow"/>
              </a:rPr>
              <a:t>onti</a:t>
            </a:r>
            <a:r>
              <a:rPr sz="2800" spc="2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dell’am</a:t>
            </a:r>
            <a:r>
              <a:rPr sz="2800" spc="-10" dirty="0">
                <a:latin typeface="Arial Narrow"/>
                <a:cs typeface="Arial Narrow"/>
              </a:rPr>
              <a:t>b</a:t>
            </a:r>
            <a:r>
              <a:rPr sz="2800" dirty="0">
                <a:latin typeface="Arial Narrow"/>
                <a:cs typeface="Arial Narrow"/>
              </a:rPr>
              <a:t>iente.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D529A01-7972-534A-88DC-DB005EE9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1210318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8328" y="2121561"/>
            <a:ext cx="4142740" cy="4354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dirty="0">
                <a:latin typeface="Arial Narrow"/>
                <a:cs typeface="Arial Narrow"/>
              </a:rPr>
              <a:t>Alla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nascit</a:t>
            </a:r>
            <a:r>
              <a:rPr sz="2400" dirty="0">
                <a:latin typeface="Arial Narrow"/>
                <a:cs typeface="Arial Narrow"/>
              </a:rPr>
              <a:t>a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i</a:t>
            </a:r>
            <a:r>
              <a:rPr sz="2400" dirty="0">
                <a:latin typeface="Arial Narrow"/>
                <a:cs typeface="Arial Narrow"/>
              </a:rPr>
              <a:t>l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bam</a:t>
            </a:r>
            <a:r>
              <a:rPr sz="2400" spc="-10" dirty="0">
                <a:latin typeface="Arial Narrow"/>
                <a:cs typeface="Arial Narrow"/>
              </a:rPr>
              <a:t>b</a:t>
            </a:r>
            <a:r>
              <a:rPr sz="2400" spc="-5" dirty="0">
                <a:latin typeface="Arial Narrow"/>
                <a:cs typeface="Arial Narrow"/>
              </a:rPr>
              <a:t>in</a:t>
            </a:r>
            <a:r>
              <a:rPr sz="2400" dirty="0">
                <a:latin typeface="Arial Narrow"/>
                <a:cs typeface="Arial Narrow"/>
              </a:rPr>
              <a:t>o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è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dot</a:t>
            </a:r>
            <a:r>
              <a:rPr sz="2400" spc="-10" dirty="0">
                <a:latin typeface="Arial Narrow"/>
                <a:cs typeface="Arial Narrow"/>
              </a:rPr>
              <a:t>a</a:t>
            </a:r>
            <a:r>
              <a:rPr sz="2400" spc="-5" dirty="0">
                <a:latin typeface="Arial Narrow"/>
                <a:cs typeface="Arial Narrow"/>
              </a:rPr>
              <a:t>t</a:t>
            </a:r>
            <a:r>
              <a:rPr sz="2400" dirty="0">
                <a:latin typeface="Arial Narrow"/>
                <a:cs typeface="Arial Narrow"/>
              </a:rPr>
              <a:t>o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d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un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rep</a:t>
            </a:r>
            <a:r>
              <a:rPr sz="2400" spc="-10" dirty="0">
                <a:latin typeface="Arial Narrow"/>
                <a:cs typeface="Arial Narrow"/>
              </a:rPr>
              <a:t>e</a:t>
            </a:r>
            <a:r>
              <a:rPr sz="2400" dirty="0">
                <a:latin typeface="Arial Narrow"/>
                <a:cs typeface="Arial Narrow"/>
              </a:rPr>
              <a:t>rtorio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d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schem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comp</a:t>
            </a:r>
            <a:r>
              <a:rPr sz="2400" spc="-10" dirty="0">
                <a:latin typeface="Arial Narrow"/>
                <a:cs typeface="Arial Narrow"/>
              </a:rPr>
              <a:t>o</a:t>
            </a:r>
            <a:r>
              <a:rPr sz="2400" dirty="0">
                <a:latin typeface="Arial Narrow"/>
                <a:cs typeface="Arial Narrow"/>
              </a:rPr>
              <a:t>rtam</a:t>
            </a:r>
            <a:r>
              <a:rPr sz="2400" spc="5" dirty="0">
                <a:latin typeface="Arial Narrow"/>
                <a:cs typeface="Arial Narrow"/>
              </a:rPr>
              <a:t>e</a:t>
            </a:r>
            <a:r>
              <a:rPr sz="2400" spc="-5" dirty="0">
                <a:latin typeface="Arial Narrow"/>
                <a:cs typeface="Arial Narrow"/>
              </a:rPr>
              <a:t>n</a:t>
            </a:r>
            <a:r>
              <a:rPr sz="2400" dirty="0">
                <a:latin typeface="Arial Narrow"/>
                <a:cs typeface="Arial Narrow"/>
              </a:rPr>
              <a:t>t</a:t>
            </a:r>
            <a:r>
              <a:rPr sz="2400" spc="-5" dirty="0">
                <a:latin typeface="Arial Narrow"/>
                <a:cs typeface="Arial Narrow"/>
              </a:rPr>
              <a:t>ali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ch</a:t>
            </a:r>
            <a:r>
              <a:rPr sz="2400" dirty="0">
                <a:latin typeface="Arial Narrow"/>
                <a:cs typeface="Arial Narrow"/>
              </a:rPr>
              <a:t>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gl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consen</a:t>
            </a:r>
            <a:r>
              <a:rPr sz="2400" spc="5" dirty="0">
                <a:latin typeface="Arial Narrow"/>
                <a:cs typeface="Arial Narrow"/>
              </a:rPr>
              <a:t>t</a:t>
            </a:r>
            <a:r>
              <a:rPr sz="2400" spc="-5" dirty="0">
                <a:latin typeface="Arial Narrow"/>
                <a:cs typeface="Arial Narrow"/>
              </a:rPr>
              <a:t>o</a:t>
            </a:r>
            <a:r>
              <a:rPr sz="2400" spc="10" dirty="0">
                <a:latin typeface="Arial Narrow"/>
                <a:cs typeface="Arial Narrow"/>
              </a:rPr>
              <a:t>n</a:t>
            </a:r>
            <a:r>
              <a:rPr sz="2400" dirty="0">
                <a:latin typeface="Arial Narrow"/>
                <a:cs typeface="Arial Narrow"/>
              </a:rPr>
              <a:t>o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d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inter</a:t>
            </a:r>
            <a:r>
              <a:rPr sz="2400" spc="-10" dirty="0">
                <a:latin typeface="Arial Narrow"/>
                <a:cs typeface="Arial Narrow"/>
              </a:rPr>
              <a:t>a</a:t>
            </a:r>
            <a:r>
              <a:rPr sz="2400" spc="-5" dirty="0">
                <a:latin typeface="Arial Narrow"/>
                <a:cs typeface="Arial Narrow"/>
              </a:rPr>
              <a:t>gir</a:t>
            </a:r>
            <a:r>
              <a:rPr sz="2400" dirty="0">
                <a:latin typeface="Arial Narrow"/>
                <a:cs typeface="Arial Narrow"/>
              </a:rPr>
              <a:t>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con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l’ambiente,</a:t>
            </a:r>
            <a:r>
              <a:rPr sz="2400" spc="30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e che</a:t>
            </a:r>
            <a:r>
              <a:rPr sz="2400" spc="10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comp</a:t>
            </a:r>
            <a:r>
              <a:rPr sz="2400" spc="-10" dirty="0">
                <a:latin typeface="Arial Narrow"/>
                <a:cs typeface="Arial Narrow"/>
              </a:rPr>
              <a:t>r</a:t>
            </a:r>
            <a:r>
              <a:rPr sz="2400" dirty="0">
                <a:latin typeface="Arial Narrow"/>
                <a:cs typeface="Arial Narrow"/>
              </a:rPr>
              <a:t>en</a:t>
            </a:r>
            <a:r>
              <a:rPr sz="2400" spc="5" dirty="0">
                <a:latin typeface="Arial Narrow"/>
                <a:cs typeface="Arial Narrow"/>
              </a:rPr>
              <a:t>d</a:t>
            </a:r>
            <a:r>
              <a:rPr sz="2400" dirty="0">
                <a:latin typeface="Arial Narrow"/>
                <a:cs typeface="Arial Narrow"/>
              </a:rPr>
              <a:t>ono </a:t>
            </a:r>
            <a:r>
              <a:rPr sz="2400" dirty="0">
                <a:solidFill>
                  <a:srgbClr val="FF0000"/>
                </a:solidFill>
                <a:latin typeface="Arial Narrow"/>
                <a:cs typeface="Arial Narrow"/>
              </a:rPr>
              <a:t>rifless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i</a:t>
            </a:r>
            <a:r>
              <a:rPr sz="2400" dirty="0">
                <a:latin typeface="Arial Narrow"/>
                <a:cs typeface="Arial Narrow"/>
              </a:rPr>
              <a:t>,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azion</a:t>
            </a:r>
            <a:r>
              <a:rPr sz="2400" dirty="0">
                <a:solidFill>
                  <a:srgbClr val="FF0000"/>
                </a:solidFill>
                <a:latin typeface="Arial Narrow"/>
                <a:cs typeface="Arial Narrow"/>
              </a:rPr>
              <a:t>i</a:t>
            </a:r>
            <a:r>
              <a:rPr sz="2400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congen</a:t>
            </a:r>
            <a:r>
              <a:rPr sz="2400" spc="5" dirty="0">
                <a:solidFill>
                  <a:srgbClr val="FF0000"/>
                </a:solidFill>
                <a:latin typeface="Arial Narrow"/>
                <a:cs typeface="Arial Narrow"/>
              </a:rPr>
              <a:t>i</a:t>
            </a:r>
            <a:r>
              <a:rPr sz="2400" dirty="0">
                <a:solidFill>
                  <a:srgbClr val="FF0000"/>
                </a:solidFill>
                <a:latin typeface="Arial Narrow"/>
                <a:cs typeface="Arial Narrow"/>
              </a:rPr>
              <a:t>tam</a:t>
            </a:r>
            <a:r>
              <a:rPr sz="2400" spc="5" dirty="0">
                <a:solidFill>
                  <a:srgbClr val="FF0000"/>
                </a:solidFill>
                <a:latin typeface="Arial Narrow"/>
                <a:cs typeface="Arial Narrow"/>
              </a:rPr>
              <a:t>e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n</a:t>
            </a:r>
            <a:r>
              <a:rPr sz="2400" dirty="0">
                <a:solidFill>
                  <a:srgbClr val="FF0000"/>
                </a:solidFill>
                <a:latin typeface="Arial Narrow"/>
                <a:cs typeface="Arial Narrow"/>
              </a:rPr>
              <a:t>te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org</a:t>
            </a:r>
            <a:r>
              <a:rPr sz="2400" spc="-10" dirty="0">
                <a:solidFill>
                  <a:srgbClr val="FF0000"/>
                </a:solidFill>
                <a:latin typeface="Arial Narrow"/>
                <a:cs typeface="Arial Narrow"/>
              </a:rPr>
              <a:t>a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niz</a:t>
            </a:r>
            <a:r>
              <a:rPr sz="2400" spc="5" dirty="0">
                <a:solidFill>
                  <a:srgbClr val="FF0000"/>
                </a:solidFill>
                <a:latin typeface="Arial Narrow"/>
                <a:cs typeface="Arial Narrow"/>
              </a:rPr>
              <a:t>z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a</a:t>
            </a:r>
            <a:r>
              <a:rPr sz="2400" dirty="0">
                <a:solidFill>
                  <a:srgbClr val="FF0000"/>
                </a:solidFill>
                <a:latin typeface="Arial Narrow"/>
                <a:cs typeface="Arial Narrow"/>
              </a:rPr>
              <a:t>t</a:t>
            </a:r>
            <a:r>
              <a:rPr sz="2400" spc="5" dirty="0">
                <a:solidFill>
                  <a:srgbClr val="FF0000"/>
                </a:solidFill>
                <a:latin typeface="Arial Narrow"/>
                <a:cs typeface="Arial Narrow"/>
              </a:rPr>
              <a:t>e</a:t>
            </a:r>
            <a:r>
              <a:rPr sz="2400" dirty="0">
                <a:latin typeface="Arial Narrow"/>
                <a:cs typeface="Arial Narrow"/>
              </a:rPr>
              <a:t>,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stereotip</a:t>
            </a:r>
            <a:r>
              <a:rPr sz="2400" spc="5" dirty="0">
                <a:solidFill>
                  <a:srgbClr val="FF0000"/>
                </a:solidFill>
                <a:latin typeface="Arial Narrow"/>
                <a:cs typeface="Arial Narrow"/>
              </a:rPr>
              <a:t>i</a:t>
            </a:r>
            <a:r>
              <a:rPr sz="2400" dirty="0">
                <a:solidFill>
                  <a:srgbClr val="FF0000"/>
                </a:solidFill>
                <a:latin typeface="Arial Narrow"/>
                <a:cs typeface="Arial Narrow"/>
              </a:rPr>
              <a:t>e</a:t>
            </a:r>
            <a:r>
              <a:rPr sz="2400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Arial Narrow"/>
                <a:cs typeface="Arial Narrow"/>
              </a:rPr>
              <a:t>ritmich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e</a:t>
            </a:r>
            <a:r>
              <a:rPr sz="2400" dirty="0">
                <a:latin typeface="Arial Narrow"/>
                <a:cs typeface="Arial Narrow"/>
              </a:rPr>
              <a:t>.</a:t>
            </a:r>
            <a:endParaRPr sz="24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489584">
              <a:lnSpc>
                <a:spcPct val="100000"/>
              </a:lnSpc>
            </a:pP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FF0000"/>
                </a:solidFill>
                <a:latin typeface="Arial Narrow"/>
                <a:cs typeface="Arial Narrow"/>
              </a:rPr>
              <a:t>RIFLESSI</a:t>
            </a:r>
            <a:r>
              <a:rPr sz="24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son</a:t>
            </a:r>
            <a:r>
              <a:rPr sz="2400" dirty="0">
                <a:latin typeface="Arial Narrow"/>
                <a:cs typeface="Arial Narrow"/>
              </a:rPr>
              <a:t>o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reazi</a:t>
            </a:r>
            <a:r>
              <a:rPr sz="2400" spc="-10" dirty="0">
                <a:latin typeface="Arial Narrow"/>
                <a:cs typeface="Arial Narrow"/>
              </a:rPr>
              <a:t>o</a:t>
            </a:r>
            <a:r>
              <a:rPr sz="2400" spc="-5" dirty="0">
                <a:latin typeface="Arial Narrow"/>
                <a:cs typeface="Arial Narrow"/>
              </a:rPr>
              <a:t>ni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aut</a:t>
            </a:r>
            <a:r>
              <a:rPr sz="2400" spc="-10" dirty="0">
                <a:latin typeface="Arial Narrow"/>
                <a:cs typeface="Arial Narrow"/>
              </a:rPr>
              <a:t>o</a:t>
            </a:r>
            <a:r>
              <a:rPr sz="2400" spc="-5" dirty="0">
                <a:latin typeface="Arial Narrow"/>
                <a:cs typeface="Arial Narrow"/>
              </a:rPr>
              <a:t>m</a:t>
            </a:r>
            <a:r>
              <a:rPr sz="2400" dirty="0">
                <a:latin typeface="Arial Narrow"/>
                <a:cs typeface="Arial Narrow"/>
              </a:rPr>
              <a:t>atic</a:t>
            </a:r>
            <a:r>
              <a:rPr sz="2400" spc="5" dirty="0">
                <a:latin typeface="Arial Narrow"/>
                <a:cs typeface="Arial Narrow"/>
              </a:rPr>
              <a:t>h</a:t>
            </a:r>
            <a:r>
              <a:rPr sz="2400" dirty="0">
                <a:latin typeface="Arial Narrow"/>
                <a:cs typeface="Arial Narrow"/>
              </a:rPr>
              <a:t>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stereotip</a:t>
            </a:r>
            <a:r>
              <a:rPr sz="2400" spc="5" dirty="0">
                <a:latin typeface="Arial Narrow"/>
                <a:cs typeface="Arial Narrow"/>
              </a:rPr>
              <a:t>a</a:t>
            </a:r>
            <a:r>
              <a:rPr sz="2400" spc="-5" dirty="0">
                <a:latin typeface="Arial Narrow"/>
                <a:cs typeface="Arial Narrow"/>
              </a:rPr>
              <a:t>t</a:t>
            </a:r>
            <a:r>
              <a:rPr sz="2400" dirty="0">
                <a:latin typeface="Arial Narrow"/>
                <a:cs typeface="Arial Narrow"/>
              </a:rPr>
              <a:t>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par</a:t>
            </a:r>
            <a:r>
              <a:rPr sz="2400" spc="-10" dirty="0">
                <a:latin typeface="Arial Narrow"/>
                <a:cs typeface="Arial Narrow"/>
              </a:rPr>
              <a:t>t</a:t>
            </a:r>
            <a:r>
              <a:rPr sz="2400" spc="-5" dirty="0">
                <a:latin typeface="Arial Narrow"/>
                <a:cs typeface="Arial Narrow"/>
              </a:rPr>
              <a:t>icolar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stimoli</a:t>
            </a:r>
            <a:r>
              <a:rPr sz="2400" dirty="0">
                <a:latin typeface="Arial Narrow"/>
                <a:cs typeface="Arial Narrow"/>
              </a:rPr>
              <a:t>.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Es.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dilatazio</a:t>
            </a:r>
            <a:r>
              <a:rPr sz="2400" spc="10" dirty="0">
                <a:latin typeface="Arial Narrow"/>
                <a:cs typeface="Arial Narrow"/>
              </a:rPr>
              <a:t>n</a:t>
            </a:r>
            <a:r>
              <a:rPr sz="2400" dirty="0">
                <a:latin typeface="Arial Narrow"/>
                <a:cs typeface="Arial Narrow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dell</a:t>
            </a:r>
            <a:r>
              <a:rPr sz="2400" dirty="0">
                <a:latin typeface="Arial Narrow"/>
                <a:cs typeface="Arial Narrow"/>
              </a:rPr>
              <a:t>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pu</a:t>
            </a:r>
            <a:r>
              <a:rPr sz="2400" spc="-10" dirty="0">
                <a:latin typeface="Arial Narrow"/>
                <a:cs typeface="Arial Narrow"/>
              </a:rPr>
              <a:t>p</a:t>
            </a:r>
            <a:r>
              <a:rPr sz="2400" spc="-5" dirty="0">
                <a:latin typeface="Arial Narrow"/>
                <a:cs typeface="Arial Narrow"/>
              </a:rPr>
              <a:t>ill</a:t>
            </a:r>
            <a:r>
              <a:rPr sz="2400" dirty="0">
                <a:latin typeface="Arial Narrow"/>
                <a:cs typeface="Arial Narrow"/>
              </a:rPr>
              <a:t>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i</a:t>
            </a:r>
            <a:r>
              <a:rPr sz="2400" dirty="0">
                <a:latin typeface="Arial Narrow"/>
                <a:cs typeface="Arial Narrow"/>
              </a:rPr>
              <a:t>n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funzione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della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variazion</a:t>
            </a:r>
            <a:r>
              <a:rPr sz="2400" dirty="0">
                <a:latin typeface="Arial Narrow"/>
                <a:cs typeface="Arial Narrow"/>
              </a:rPr>
              <a:t>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dell</a:t>
            </a:r>
            <a:r>
              <a:rPr sz="2400" dirty="0">
                <a:latin typeface="Arial Narrow"/>
                <a:cs typeface="Arial Narrow"/>
              </a:rPr>
              <a:t>a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luce.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1455" rIns="0" bIns="0" rtlCol="0">
            <a:spAutoFit/>
          </a:bodyPr>
          <a:lstStyle/>
          <a:p>
            <a:pPr marL="1724025">
              <a:lnSpc>
                <a:spcPct val="100000"/>
              </a:lnSpc>
            </a:pPr>
            <a:r>
              <a:rPr spc="-20" dirty="0"/>
              <a:t>Il</a:t>
            </a:r>
            <a:r>
              <a:rPr spc="350" dirty="0">
                <a:latin typeface="Times New Roman"/>
                <a:cs typeface="Times New Roman"/>
              </a:rPr>
              <a:t> </a:t>
            </a:r>
            <a:r>
              <a:rPr spc="-30" dirty="0"/>
              <a:t>neon</a:t>
            </a:r>
            <a:r>
              <a:rPr spc="-235" dirty="0"/>
              <a:t>a</a:t>
            </a:r>
            <a:r>
              <a:rPr spc="-30" dirty="0"/>
              <a:t>to</a:t>
            </a:r>
            <a:r>
              <a:rPr spc="370" dirty="0">
                <a:latin typeface="Times New Roman"/>
                <a:cs typeface="Times New Roman"/>
              </a:rPr>
              <a:t> </a:t>
            </a:r>
            <a:r>
              <a:rPr spc="-25" dirty="0"/>
              <a:t>competente</a:t>
            </a:r>
          </a:p>
        </p:txBody>
      </p:sp>
      <p:pic>
        <p:nvPicPr>
          <p:cNvPr id="1026" name="Picture 2" descr="Newborn Baby Sleep Patterns – Newborn Baby">
            <a:extLst>
              <a:ext uri="{FF2B5EF4-FFF2-40B4-BE49-F238E27FC236}">
                <a16:creationId xmlns:a16="http://schemas.microsoft.com/office/drawing/2014/main" id="{BFF0F913-7879-AE43-8B26-012ADD4ED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699" y="456200"/>
            <a:ext cx="2787101" cy="167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AE89D26-C954-9746-AC59-EBD1EDC23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  <p:pic>
        <p:nvPicPr>
          <p:cNvPr id="2050" name="Picture 2" descr="I Riflessi Primari - NOW">
            <a:extLst>
              <a:ext uri="{FF2B5EF4-FFF2-40B4-BE49-F238E27FC236}">
                <a16:creationId xmlns:a16="http://schemas.microsoft.com/office/drawing/2014/main" id="{E40FDBEC-7B49-3145-867C-5045FF839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39" y="2216867"/>
            <a:ext cx="5351582" cy="400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100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8328" y="2121561"/>
            <a:ext cx="11227435" cy="34470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dirty="0">
                <a:latin typeface="Arial Narrow"/>
                <a:cs typeface="Arial Narrow"/>
              </a:rPr>
              <a:t>Alcuni</a:t>
            </a:r>
            <a:r>
              <a:rPr sz="2800" spc="15" dirty="0">
                <a:latin typeface="Arial Narrow"/>
                <a:cs typeface="Arial Narrow"/>
              </a:rPr>
              <a:t> </a:t>
            </a:r>
            <a:r>
              <a:rPr sz="2800" dirty="0" err="1">
                <a:latin typeface="Arial Narrow"/>
                <a:cs typeface="Arial Narrow"/>
              </a:rPr>
              <a:t>riflessi</a:t>
            </a:r>
            <a:r>
              <a:rPr sz="2800" spc="5" dirty="0">
                <a:latin typeface="Arial Narrow"/>
                <a:cs typeface="Arial Narrow"/>
              </a:rPr>
              <a:t> </a:t>
            </a:r>
            <a:r>
              <a:rPr lang="it-IT" sz="2800" dirty="0">
                <a:latin typeface="Arial Narrow"/>
                <a:cs typeface="Arial Narrow"/>
              </a:rPr>
              <a:t>per</a:t>
            </a:r>
            <a:r>
              <a:rPr sz="2800" dirty="0" err="1">
                <a:latin typeface="Arial Narrow"/>
                <a:cs typeface="Arial Narrow"/>
              </a:rPr>
              <a:t>man</a:t>
            </a:r>
            <a:r>
              <a:rPr sz="2800" spc="-10" dirty="0" err="1">
                <a:latin typeface="Arial Narrow"/>
                <a:cs typeface="Arial Narrow"/>
              </a:rPr>
              <a:t>g</a:t>
            </a:r>
            <a:r>
              <a:rPr sz="2800" dirty="0" err="1">
                <a:latin typeface="Arial Narrow"/>
                <a:cs typeface="Arial Narrow"/>
              </a:rPr>
              <a:t>ono</a:t>
            </a:r>
            <a:r>
              <a:rPr sz="2800" spc="2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per</a:t>
            </a:r>
            <a:r>
              <a:rPr sz="2800" spc="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tutta</a:t>
            </a:r>
            <a:r>
              <a:rPr sz="2800" spc="1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la</a:t>
            </a:r>
            <a:r>
              <a:rPr sz="2800" spc="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vita</a:t>
            </a:r>
            <a:r>
              <a:rPr sz="2800" spc="10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(es.</a:t>
            </a:r>
            <a:r>
              <a:rPr sz="2800" spc="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riflesso</a:t>
            </a:r>
            <a:r>
              <a:rPr sz="2800" spc="10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pu</a:t>
            </a:r>
            <a:r>
              <a:rPr sz="2800" spc="-10" dirty="0">
                <a:latin typeface="Arial Narrow"/>
                <a:cs typeface="Arial Narrow"/>
              </a:rPr>
              <a:t>p</a:t>
            </a:r>
            <a:r>
              <a:rPr sz="2800" dirty="0">
                <a:latin typeface="Arial Narrow"/>
                <a:cs typeface="Arial Narrow"/>
              </a:rPr>
              <a:t>illar</a:t>
            </a:r>
            <a:r>
              <a:rPr sz="2800" spc="5" dirty="0">
                <a:latin typeface="Arial Narrow"/>
                <a:cs typeface="Arial Narrow"/>
              </a:rPr>
              <a:t>e</a:t>
            </a:r>
            <a:r>
              <a:rPr sz="2800" dirty="0">
                <a:latin typeface="Arial Narrow"/>
                <a:cs typeface="Arial Narrow"/>
              </a:rPr>
              <a:t>,</a:t>
            </a:r>
            <a:r>
              <a:rPr sz="2800" spc="2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starnuto,</a:t>
            </a:r>
            <a:r>
              <a:rPr sz="2800" spc="30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sbadiglio…);</a:t>
            </a:r>
            <a:r>
              <a:rPr sz="2800" spc="2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altri,</a:t>
            </a:r>
            <a:r>
              <a:rPr sz="2800" spc="5" dirty="0">
                <a:latin typeface="Arial Narrow"/>
                <a:cs typeface="Arial Narrow"/>
              </a:rPr>
              <a:t> </a:t>
            </a:r>
            <a:r>
              <a:rPr sz="2800" dirty="0" err="1">
                <a:latin typeface="Arial Narrow"/>
                <a:cs typeface="Arial Narrow"/>
              </a:rPr>
              <a:t>det</a:t>
            </a:r>
            <a:r>
              <a:rPr sz="2800" spc="-10" dirty="0" err="1">
                <a:latin typeface="Arial Narrow"/>
                <a:cs typeface="Arial Narrow"/>
              </a:rPr>
              <a:t>t</a:t>
            </a:r>
            <a:r>
              <a:rPr sz="2800" dirty="0" err="1">
                <a:latin typeface="Arial Narrow"/>
                <a:cs typeface="Arial Narrow"/>
              </a:rPr>
              <a:t>i</a:t>
            </a:r>
            <a:r>
              <a:rPr sz="2800" spc="20" dirty="0">
                <a:latin typeface="Arial Narrow"/>
                <a:cs typeface="Arial Narrow"/>
              </a:rPr>
              <a:t> </a:t>
            </a:r>
            <a:r>
              <a:rPr sz="2800" dirty="0" err="1">
                <a:latin typeface="Arial Narrow"/>
                <a:cs typeface="Arial Narrow"/>
              </a:rPr>
              <a:t>i</a:t>
            </a:r>
            <a:r>
              <a:rPr lang="it-IT" sz="2800" dirty="0">
                <a:latin typeface="Arial Narrow"/>
                <a:cs typeface="Arial Narrow"/>
              </a:rPr>
              <a:t> </a:t>
            </a:r>
            <a:r>
              <a:rPr sz="2800" dirty="0" err="1">
                <a:solidFill>
                  <a:srgbClr val="FF0000"/>
                </a:solidFill>
                <a:latin typeface="Arial Narrow"/>
                <a:cs typeface="Arial Narrow"/>
              </a:rPr>
              <a:t>riflessi</a:t>
            </a:r>
            <a:r>
              <a:rPr sz="28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Arial Narrow"/>
                <a:cs typeface="Arial Narrow"/>
              </a:rPr>
              <a:t>ne</a:t>
            </a:r>
            <a:r>
              <a:rPr sz="2800" spc="-10" dirty="0">
                <a:solidFill>
                  <a:srgbClr val="FF0000"/>
                </a:solidFill>
                <a:latin typeface="Arial Narrow"/>
                <a:cs typeface="Arial Narrow"/>
              </a:rPr>
              <a:t>o</a:t>
            </a:r>
            <a:r>
              <a:rPr sz="2800" spc="-5" dirty="0">
                <a:solidFill>
                  <a:srgbClr val="FF0000"/>
                </a:solidFill>
                <a:latin typeface="Arial Narrow"/>
                <a:cs typeface="Arial Narrow"/>
              </a:rPr>
              <a:t>n</a:t>
            </a:r>
            <a:r>
              <a:rPr sz="2800" dirty="0">
                <a:solidFill>
                  <a:srgbClr val="FF0000"/>
                </a:solidFill>
                <a:latin typeface="Arial Narrow"/>
                <a:cs typeface="Arial Narrow"/>
              </a:rPr>
              <a:t>ata</a:t>
            </a:r>
            <a:r>
              <a:rPr sz="2800" spc="-5" dirty="0">
                <a:solidFill>
                  <a:srgbClr val="FF0000"/>
                </a:solidFill>
                <a:latin typeface="Arial Narrow"/>
                <a:cs typeface="Arial Narrow"/>
              </a:rPr>
              <a:t>l</a:t>
            </a:r>
            <a:r>
              <a:rPr sz="2800" spc="5" dirty="0">
                <a:solidFill>
                  <a:srgbClr val="FF0000"/>
                </a:solidFill>
                <a:latin typeface="Arial Narrow"/>
                <a:cs typeface="Arial Narrow"/>
              </a:rPr>
              <a:t>i</a:t>
            </a:r>
            <a:r>
              <a:rPr sz="2800" dirty="0">
                <a:latin typeface="Arial Narrow"/>
                <a:cs typeface="Arial Narrow"/>
              </a:rPr>
              <a:t>,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spariscon</a:t>
            </a:r>
            <a:r>
              <a:rPr sz="2800" dirty="0">
                <a:latin typeface="Arial Narrow"/>
                <a:cs typeface="Arial Narrow"/>
              </a:rPr>
              <a:t>o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compl</a:t>
            </a:r>
            <a:r>
              <a:rPr sz="2800" spc="-10" dirty="0">
                <a:latin typeface="Arial Narrow"/>
                <a:cs typeface="Arial Narrow"/>
              </a:rPr>
              <a:t>e</a:t>
            </a:r>
            <a:r>
              <a:rPr sz="2800" dirty="0">
                <a:latin typeface="Arial Narrow"/>
                <a:cs typeface="Arial Narrow"/>
              </a:rPr>
              <a:t>ta</a:t>
            </a:r>
            <a:r>
              <a:rPr sz="2800" spc="-5" dirty="0">
                <a:latin typeface="Arial Narrow"/>
                <a:cs typeface="Arial Narrow"/>
              </a:rPr>
              <a:t>m</a:t>
            </a:r>
            <a:r>
              <a:rPr sz="2800" dirty="0">
                <a:latin typeface="Arial Narrow"/>
                <a:cs typeface="Arial Narrow"/>
              </a:rPr>
              <a:t>e</a:t>
            </a:r>
            <a:r>
              <a:rPr sz="2800" spc="-5" dirty="0">
                <a:latin typeface="Arial Narrow"/>
                <a:cs typeface="Arial Narrow"/>
              </a:rPr>
              <a:t>n</a:t>
            </a:r>
            <a:r>
              <a:rPr sz="2800" dirty="0">
                <a:latin typeface="Arial Narrow"/>
                <a:cs typeface="Arial Narrow"/>
              </a:rPr>
              <a:t>te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dur</a:t>
            </a:r>
            <a:r>
              <a:rPr sz="2800" spc="-10" dirty="0">
                <a:latin typeface="Arial Narrow"/>
                <a:cs typeface="Arial Narrow"/>
              </a:rPr>
              <a:t>a</a:t>
            </a:r>
            <a:r>
              <a:rPr sz="2800" spc="-5" dirty="0">
                <a:latin typeface="Arial Narrow"/>
                <a:cs typeface="Arial Narrow"/>
              </a:rPr>
              <a:t>nt</a:t>
            </a:r>
            <a:r>
              <a:rPr sz="2800" dirty="0">
                <a:latin typeface="Arial Narrow"/>
                <a:cs typeface="Arial Narrow"/>
              </a:rPr>
              <a:t>e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 Narrow"/>
                <a:cs typeface="Arial Narrow"/>
              </a:rPr>
              <a:t>i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prim</a:t>
            </a:r>
            <a:r>
              <a:rPr sz="2800" dirty="0">
                <a:latin typeface="Arial Narrow"/>
                <a:cs typeface="Arial Narrow"/>
              </a:rPr>
              <a:t>i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mes</a:t>
            </a:r>
            <a:r>
              <a:rPr sz="2800" dirty="0">
                <a:latin typeface="Arial Narrow"/>
                <a:cs typeface="Arial Narrow"/>
              </a:rPr>
              <a:t>i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d</a:t>
            </a:r>
            <a:r>
              <a:rPr sz="2800" dirty="0">
                <a:latin typeface="Arial Narrow"/>
                <a:cs typeface="Arial Narrow"/>
              </a:rPr>
              <a:t>i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vita.</a:t>
            </a:r>
            <a:endParaRPr sz="2800" dirty="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dirty="0">
                <a:latin typeface="Arial Narrow"/>
                <a:cs typeface="Arial Narrow"/>
              </a:rPr>
              <a:t>I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 Narrow"/>
                <a:cs typeface="Arial Narrow"/>
              </a:rPr>
              <a:t>riflessi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neona</a:t>
            </a:r>
            <a:r>
              <a:rPr sz="2800" spc="5" dirty="0">
                <a:latin typeface="Arial Narrow"/>
                <a:cs typeface="Arial Narrow"/>
              </a:rPr>
              <a:t>t</a:t>
            </a:r>
            <a:r>
              <a:rPr sz="2800" spc="-5" dirty="0">
                <a:latin typeface="Arial Narrow"/>
                <a:cs typeface="Arial Narrow"/>
              </a:rPr>
              <a:t>al</a:t>
            </a:r>
            <a:r>
              <a:rPr sz="2800" dirty="0">
                <a:latin typeface="Arial Narrow"/>
                <a:cs typeface="Arial Narrow"/>
              </a:rPr>
              <a:t>i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hann</a:t>
            </a:r>
            <a:r>
              <a:rPr sz="2800" dirty="0">
                <a:latin typeface="Arial Narrow"/>
                <a:cs typeface="Arial Narrow"/>
              </a:rPr>
              <a:t>o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u</a:t>
            </a:r>
            <a:r>
              <a:rPr sz="2800" dirty="0">
                <a:latin typeface="Arial Narrow"/>
                <a:cs typeface="Arial Narrow"/>
              </a:rPr>
              <a:t>n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Arial Narrow"/>
                <a:cs typeface="Arial Narrow"/>
              </a:rPr>
              <a:t>valor</a:t>
            </a:r>
            <a:r>
              <a:rPr sz="2800" dirty="0">
                <a:solidFill>
                  <a:srgbClr val="FF0000"/>
                </a:solidFill>
                <a:latin typeface="Arial Narrow"/>
                <a:cs typeface="Arial Narrow"/>
              </a:rPr>
              <a:t>e</a:t>
            </a:r>
            <a:r>
              <a:rPr sz="2800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Arial Narrow"/>
                <a:cs typeface="Arial Narrow"/>
              </a:rPr>
              <a:t>ad</a:t>
            </a:r>
            <a:r>
              <a:rPr sz="2800" spc="-10" dirty="0">
                <a:solidFill>
                  <a:srgbClr val="FF0000"/>
                </a:solidFill>
                <a:latin typeface="Arial Narrow"/>
                <a:cs typeface="Arial Narrow"/>
              </a:rPr>
              <a:t>a</a:t>
            </a:r>
            <a:r>
              <a:rPr sz="2800" dirty="0">
                <a:solidFill>
                  <a:srgbClr val="FF0000"/>
                </a:solidFill>
                <a:latin typeface="Arial Narrow"/>
                <a:cs typeface="Arial Narrow"/>
              </a:rPr>
              <a:t>ttativ</a:t>
            </a:r>
            <a:r>
              <a:rPr sz="2800" spc="10" dirty="0">
                <a:solidFill>
                  <a:srgbClr val="FF0000"/>
                </a:solidFill>
                <a:latin typeface="Arial Narrow"/>
                <a:cs typeface="Arial Narrow"/>
              </a:rPr>
              <a:t>o</a:t>
            </a:r>
            <a:r>
              <a:rPr sz="2800" dirty="0">
                <a:latin typeface="Arial Narrow"/>
                <a:cs typeface="Arial Narrow"/>
              </a:rPr>
              <a:t>:</a:t>
            </a:r>
            <a:r>
              <a:rPr sz="2800" spc="30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nel</a:t>
            </a:r>
            <a:r>
              <a:rPr sz="2800" spc="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corso</a:t>
            </a:r>
            <a:r>
              <a:rPr sz="2800" spc="10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dell’evol</a:t>
            </a:r>
            <a:r>
              <a:rPr sz="2800" spc="5" dirty="0">
                <a:latin typeface="Arial Narrow"/>
                <a:cs typeface="Arial Narrow"/>
              </a:rPr>
              <a:t>u</a:t>
            </a:r>
            <a:r>
              <a:rPr sz="2800" dirty="0">
                <a:latin typeface="Arial Narrow"/>
                <a:cs typeface="Arial Narrow"/>
              </a:rPr>
              <a:t>zione</a:t>
            </a:r>
            <a:r>
              <a:rPr sz="2800" spc="2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sono</a:t>
            </a:r>
            <a:r>
              <a:rPr sz="2800" spc="2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serviti</a:t>
            </a:r>
            <a:r>
              <a:rPr sz="2800" spc="10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al bambino</a:t>
            </a:r>
            <a:r>
              <a:rPr sz="2800" spc="3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per la</a:t>
            </a:r>
            <a:r>
              <a:rPr lang="it-IT" sz="2800" dirty="0">
                <a:latin typeface="Arial Narrow"/>
                <a:cs typeface="Arial Narrow"/>
              </a:rPr>
              <a:t> </a:t>
            </a:r>
            <a:r>
              <a:rPr sz="2800" spc="-5" dirty="0" err="1">
                <a:latin typeface="Arial Narrow"/>
                <a:cs typeface="Arial Narrow"/>
              </a:rPr>
              <a:t>sopr</a:t>
            </a:r>
            <a:r>
              <a:rPr sz="2800" spc="-10" dirty="0" err="1">
                <a:latin typeface="Arial Narrow"/>
                <a:cs typeface="Arial Narrow"/>
              </a:rPr>
              <a:t>a</a:t>
            </a:r>
            <a:r>
              <a:rPr sz="2800" spc="-5" dirty="0" err="1">
                <a:latin typeface="Arial Narrow"/>
                <a:cs typeface="Arial Narrow"/>
              </a:rPr>
              <a:t>vv</a:t>
            </a:r>
            <a:r>
              <a:rPr sz="2800" dirty="0" err="1">
                <a:latin typeface="Arial Narrow"/>
                <a:cs typeface="Arial Narrow"/>
              </a:rPr>
              <a:t>i</a:t>
            </a:r>
            <a:r>
              <a:rPr sz="2800" spc="-5" dirty="0" err="1">
                <a:latin typeface="Arial Narrow"/>
                <a:cs typeface="Arial Narrow"/>
              </a:rPr>
              <a:t>v</a:t>
            </a:r>
            <a:r>
              <a:rPr sz="2800" spc="5" dirty="0" err="1">
                <a:latin typeface="Arial Narrow"/>
                <a:cs typeface="Arial Narrow"/>
              </a:rPr>
              <a:t>e</a:t>
            </a:r>
            <a:r>
              <a:rPr sz="2800" spc="-5" dirty="0" err="1">
                <a:latin typeface="Arial Narrow"/>
                <a:cs typeface="Arial Narrow"/>
              </a:rPr>
              <a:t>n</a:t>
            </a:r>
            <a:r>
              <a:rPr sz="2800" spc="5" dirty="0" err="1">
                <a:latin typeface="Arial Narrow"/>
                <a:cs typeface="Arial Narrow"/>
              </a:rPr>
              <a:t>z</a:t>
            </a:r>
            <a:r>
              <a:rPr sz="2800" spc="-5" dirty="0" err="1">
                <a:latin typeface="Arial Narrow"/>
                <a:cs typeface="Arial Narrow"/>
              </a:rPr>
              <a:t>a</a:t>
            </a:r>
            <a:r>
              <a:rPr sz="2800" spc="-5" dirty="0">
                <a:latin typeface="Arial Narrow"/>
                <a:cs typeface="Arial Narrow"/>
              </a:rPr>
              <a:t>.</a:t>
            </a:r>
            <a:endParaRPr sz="2800" dirty="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2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dirty="0">
                <a:latin typeface="Arial Narrow"/>
                <a:cs typeface="Arial Narrow"/>
              </a:rPr>
              <a:t>I riflessi</a:t>
            </a:r>
            <a:r>
              <a:rPr sz="2800" spc="1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sono</a:t>
            </a:r>
            <a:r>
              <a:rPr sz="2800" spc="2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import</a:t>
            </a:r>
            <a:r>
              <a:rPr sz="2800" spc="-10" dirty="0">
                <a:latin typeface="Arial Narrow"/>
                <a:cs typeface="Arial Narrow"/>
              </a:rPr>
              <a:t>a</a:t>
            </a:r>
            <a:r>
              <a:rPr sz="2800" dirty="0">
                <a:latin typeface="Arial Narrow"/>
                <a:cs typeface="Arial Narrow"/>
              </a:rPr>
              <a:t>nti</a:t>
            </a:r>
            <a:r>
              <a:rPr sz="2800" spc="2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per</a:t>
            </a:r>
            <a:r>
              <a:rPr sz="2800" spc="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stabilire</a:t>
            </a:r>
            <a:r>
              <a:rPr sz="2800" spc="20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il norm</a:t>
            </a:r>
            <a:r>
              <a:rPr sz="2800" spc="-10" dirty="0">
                <a:latin typeface="Arial Narrow"/>
                <a:cs typeface="Arial Narrow"/>
              </a:rPr>
              <a:t>a</a:t>
            </a:r>
            <a:r>
              <a:rPr sz="2800" dirty="0">
                <a:latin typeface="Arial Narrow"/>
                <a:cs typeface="Arial Narrow"/>
              </a:rPr>
              <a:t>le</a:t>
            </a:r>
            <a:r>
              <a:rPr sz="2800" spc="2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sviluppo</a:t>
            </a:r>
            <a:r>
              <a:rPr sz="2800" spc="30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ne</a:t>
            </a:r>
            <a:r>
              <a:rPr sz="2800" spc="-10" dirty="0">
                <a:latin typeface="Arial Narrow"/>
                <a:cs typeface="Arial Narrow"/>
              </a:rPr>
              <a:t>u</a:t>
            </a:r>
            <a:r>
              <a:rPr sz="2800" dirty="0">
                <a:latin typeface="Arial Narrow"/>
                <a:cs typeface="Arial Narrow"/>
              </a:rPr>
              <a:t>rologi</a:t>
            </a:r>
            <a:r>
              <a:rPr sz="2800" spc="5" dirty="0">
                <a:latin typeface="Arial Narrow"/>
                <a:cs typeface="Arial Narrow"/>
              </a:rPr>
              <a:t>c</a:t>
            </a:r>
            <a:r>
              <a:rPr sz="2800" dirty="0">
                <a:latin typeface="Arial Narrow"/>
                <a:cs typeface="Arial Narrow"/>
              </a:rPr>
              <a:t>o</a:t>
            </a:r>
            <a:r>
              <a:rPr sz="2800" spc="2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del</a:t>
            </a:r>
            <a:r>
              <a:rPr sz="2800" spc="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bam</a:t>
            </a:r>
            <a:r>
              <a:rPr sz="2800" spc="-10" dirty="0">
                <a:latin typeface="Arial Narrow"/>
                <a:cs typeface="Arial Narrow"/>
              </a:rPr>
              <a:t>b</a:t>
            </a:r>
            <a:r>
              <a:rPr sz="2800" dirty="0">
                <a:latin typeface="Arial Narrow"/>
                <a:cs typeface="Arial Narrow"/>
              </a:rPr>
              <a:t>ino.</a:t>
            </a:r>
            <a:r>
              <a:rPr sz="2800" spc="30" dirty="0">
                <a:latin typeface="Arial Narrow"/>
                <a:cs typeface="Arial Narrow"/>
              </a:rPr>
              <a:t> </a:t>
            </a:r>
            <a:r>
              <a:rPr sz="2800" spc="-114" dirty="0">
                <a:latin typeface="Arial Narrow"/>
                <a:cs typeface="Arial Narrow"/>
              </a:rPr>
              <a:t>L</a:t>
            </a:r>
            <a:r>
              <a:rPr sz="2800" dirty="0">
                <a:latin typeface="Arial Narrow"/>
                <a:cs typeface="Arial Narrow"/>
              </a:rPr>
              <a:t>’assen</a:t>
            </a:r>
            <a:r>
              <a:rPr sz="2800" spc="5" dirty="0">
                <a:latin typeface="Arial Narrow"/>
                <a:cs typeface="Arial Narrow"/>
              </a:rPr>
              <a:t>z</a:t>
            </a:r>
            <a:r>
              <a:rPr sz="2800" dirty="0">
                <a:latin typeface="Arial Narrow"/>
                <a:cs typeface="Arial Narrow"/>
              </a:rPr>
              <a:t>a</a:t>
            </a:r>
            <a:r>
              <a:rPr sz="2800" spc="2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di</a:t>
            </a:r>
            <a:r>
              <a:rPr sz="2800" spc="5" dirty="0">
                <a:latin typeface="Arial Narrow"/>
                <a:cs typeface="Arial Narrow"/>
              </a:rPr>
              <a:t> </a:t>
            </a:r>
            <a:r>
              <a:rPr sz="2800" dirty="0" err="1">
                <a:latin typeface="Arial Narrow"/>
                <a:cs typeface="Arial Narrow"/>
              </a:rPr>
              <a:t>qu</a:t>
            </a:r>
            <a:r>
              <a:rPr sz="2800" spc="-10" dirty="0" err="1">
                <a:latin typeface="Arial Narrow"/>
                <a:cs typeface="Arial Narrow"/>
              </a:rPr>
              <a:t>e</a:t>
            </a:r>
            <a:r>
              <a:rPr sz="2800" dirty="0" err="1">
                <a:latin typeface="Arial Narrow"/>
                <a:cs typeface="Arial Narrow"/>
              </a:rPr>
              <a:t>sti</a:t>
            </a:r>
            <a:r>
              <a:rPr lang="it-IT" sz="2800" dirty="0">
                <a:latin typeface="Arial Narrow"/>
                <a:cs typeface="Arial Narrow"/>
              </a:rPr>
              <a:t> </a:t>
            </a:r>
            <a:r>
              <a:rPr sz="2800" dirty="0" err="1">
                <a:latin typeface="Arial Narrow"/>
                <a:cs typeface="Arial Narrow"/>
              </a:rPr>
              <a:t>è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spess</a:t>
            </a:r>
            <a:r>
              <a:rPr sz="2800" dirty="0">
                <a:latin typeface="Arial Narrow"/>
                <a:cs typeface="Arial Narrow"/>
              </a:rPr>
              <a:t>o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sintom</a:t>
            </a:r>
            <a:r>
              <a:rPr sz="2800" dirty="0">
                <a:latin typeface="Arial Narrow"/>
                <a:cs typeface="Arial Narrow"/>
              </a:rPr>
              <a:t>o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d</a:t>
            </a:r>
            <a:r>
              <a:rPr sz="2800" dirty="0">
                <a:latin typeface="Arial Narrow"/>
                <a:cs typeface="Arial Narrow"/>
              </a:rPr>
              <a:t>i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u</a:t>
            </a:r>
            <a:r>
              <a:rPr sz="2800" dirty="0">
                <a:latin typeface="Arial Narrow"/>
                <a:cs typeface="Arial Narrow"/>
              </a:rPr>
              <a:t>n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dann</a:t>
            </a:r>
            <a:r>
              <a:rPr sz="2800" dirty="0">
                <a:latin typeface="Arial Narrow"/>
                <a:cs typeface="Arial Narrow"/>
              </a:rPr>
              <a:t>o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a</a:t>
            </a:r>
            <a:r>
              <a:rPr sz="2800" dirty="0">
                <a:latin typeface="Arial Narrow"/>
                <a:cs typeface="Arial Narrow"/>
              </a:rPr>
              <a:t>l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sistem</a:t>
            </a:r>
            <a:r>
              <a:rPr sz="2800" dirty="0">
                <a:latin typeface="Arial Narrow"/>
                <a:cs typeface="Arial Narrow"/>
              </a:rPr>
              <a:t>a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nerv</a:t>
            </a:r>
            <a:r>
              <a:rPr sz="2800" spc="-10" dirty="0">
                <a:latin typeface="Arial Narrow"/>
                <a:cs typeface="Arial Narrow"/>
              </a:rPr>
              <a:t>o</a:t>
            </a:r>
            <a:r>
              <a:rPr sz="2800" spc="-5" dirty="0">
                <a:latin typeface="Arial Narrow"/>
                <a:cs typeface="Arial Narrow"/>
              </a:rPr>
              <a:t>s</a:t>
            </a:r>
            <a:r>
              <a:rPr sz="2800" dirty="0">
                <a:latin typeface="Arial Narrow"/>
                <a:cs typeface="Arial Narrow"/>
              </a:rPr>
              <a:t>o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cent</a:t>
            </a:r>
            <a:r>
              <a:rPr sz="2800" spc="-10" dirty="0">
                <a:latin typeface="Arial Narrow"/>
                <a:cs typeface="Arial Narrow"/>
              </a:rPr>
              <a:t>r</a:t>
            </a:r>
            <a:r>
              <a:rPr sz="2800" spc="-5" dirty="0">
                <a:latin typeface="Arial Narrow"/>
                <a:cs typeface="Arial Narrow"/>
              </a:rPr>
              <a:t>al</a:t>
            </a:r>
            <a:r>
              <a:rPr sz="2800" dirty="0">
                <a:latin typeface="Arial Narrow"/>
                <a:cs typeface="Arial Narrow"/>
              </a:rPr>
              <a:t>e.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1451" rIns="0" bIns="0" rtlCol="0">
            <a:spAutoFit/>
          </a:bodyPr>
          <a:lstStyle/>
          <a:p>
            <a:pPr marL="1724025">
              <a:lnSpc>
                <a:spcPct val="100000"/>
              </a:lnSpc>
            </a:pPr>
            <a:r>
              <a:rPr spc="-20" dirty="0"/>
              <a:t>Il</a:t>
            </a:r>
            <a:r>
              <a:rPr spc="350" dirty="0">
                <a:latin typeface="Times New Roman"/>
                <a:cs typeface="Times New Roman"/>
              </a:rPr>
              <a:t> </a:t>
            </a:r>
            <a:r>
              <a:rPr spc="-30" dirty="0"/>
              <a:t>neon</a:t>
            </a:r>
            <a:r>
              <a:rPr spc="-235" dirty="0"/>
              <a:t>a</a:t>
            </a:r>
            <a:r>
              <a:rPr spc="-30" dirty="0"/>
              <a:t>to</a:t>
            </a:r>
            <a:r>
              <a:rPr spc="370" dirty="0">
                <a:latin typeface="Times New Roman"/>
                <a:cs typeface="Times New Roman"/>
              </a:rPr>
              <a:t> </a:t>
            </a:r>
            <a:r>
              <a:rPr spc="-25" dirty="0"/>
              <a:t>competente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69B5BF7-50A6-DA47-B1BA-6CBE4EAA1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738657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8328" y="2121561"/>
            <a:ext cx="11296015" cy="3939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200" spc="-5" dirty="0">
                <a:latin typeface="Arial Narrow"/>
                <a:cs typeface="Arial Narrow"/>
              </a:rPr>
              <a:t>L</a:t>
            </a:r>
            <a:r>
              <a:rPr sz="3200" dirty="0">
                <a:latin typeface="Arial Narrow"/>
                <a:cs typeface="Arial Narrow"/>
              </a:rPr>
              <a:t>e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 Narrow"/>
                <a:cs typeface="Arial Narrow"/>
              </a:rPr>
              <a:t>azion</a:t>
            </a:r>
            <a:r>
              <a:rPr sz="3200" dirty="0">
                <a:solidFill>
                  <a:srgbClr val="FF0000"/>
                </a:solidFill>
                <a:latin typeface="Arial Narrow"/>
                <a:cs typeface="Arial Narrow"/>
              </a:rPr>
              <a:t>i</a:t>
            </a:r>
            <a:r>
              <a:rPr sz="3200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 Narrow"/>
                <a:cs typeface="Arial Narrow"/>
              </a:rPr>
              <a:t>congen</a:t>
            </a:r>
            <a:r>
              <a:rPr sz="3200" spc="5" dirty="0">
                <a:solidFill>
                  <a:srgbClr val="FF0000"/>
                </a:solidFill>
                <a:latin typeface="Arial Narrow"/>
                <a:cs typeface="Arial Narrow"/>
              </a:rPr>
              <a:t>i</a:t>
            </a:r>
            <a:r>
              <a:rPr sz="3200" dirty="0">
                <a:solidFill>
                  <a:srgbClr val="FF0000"/>
                </a:solidFill>
                <a:latin typeface="Arial Narrow"/>
                <a:cs typeface="Arial Narrow"/>
              </a:rPr>
              <a:t>ta</a:t>
            </a:r>
            <a:r>
              <a:rPr sz="3200" spc="-5" dirty="0">
                <a:solidFill>
                  <a:srgbClr val="FF0000"/>
                </a:solidFill>
                <a:latin typeface="Arial Narrow"/>
                <a:cs typeface="Arial Narrow"/>
              </a:rPr>
              <a:t>m</a:t>
            </a:r>
            <a:r>
              <a:rPr sz="3200" dirty="0">
                <a:solidFill>
                  <a:srgbClr val="FF0000"/>
                </a:solidFill>
                <a:latin typeface="Arial Narrow"/>
                <a:cs typeface="Arial Narrow"/>
              </a:rPr>
              <a:t>e</a:t>
            </a:r>
            <a:r>
              <a:rPr sz="3200" spc="-5" dirty="0">
                <a:solidFill>
                  <a:srgbClr val="FF0000"/>
                </a:solidFill>
                <a:latin typeface="Arial Narrow"/>
                <a:cs typeface="Arial Narrow"/>
              </a:rPr>
              <a:t>n</a:t>
            </a:r>
            <a:r>
              <a:rPr sz="3200" dirty="0">
                <a:solidFill>
                  <a:srgbClr val="FF0000"/>
                </a:solidFill>
                <a:latin typeface="Arial Narrow"/>
                <a:cs typeface="Arial Narrow"/>
              </a:rPr>
              <a:t>te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 Narrow"/>
                <a:cs typeface="Arial Narrow"/>
              </a:rPr>
              <a:t>org</a:t>
            </a:r>
            <a:r>
              <a:rPr sz="3200" spc="-10" dirty="0">
                <a:solidFill>
                  <a:srgbClr val="FF0000"/>
                </a:solidFill>
                <a:latin typeface="Arial Narrow"/>
                <a:cs typeface="Arial Narrow"/>
              </a:rPr>
              <a:t>a</a:t>
            </a:r>
            <a:r>
              <a:rPr sz="3200" spc="-5" dirty="0">
                <a:solidFill>
                  <a:srgbClr val="FF0000"/>
                </a:solidFill>
                <a:latin typeface="Arial Narrow"/>
                <a:cs typeface="Arial Narrow"/>
              </a:rPr>
              <a:t>niz</a:t>
            </a:r>
            <a:r>
              <a:rPr sz="3200" spc="5" dirty="0">
                <a:solidFill>
                  <a:srgbClr val="FF0000"/>
                </a:solidFill>
                <a:latin typeface="Arial Narrow"/>
                <a:cs typeface="Arial Narrow"/>
              </a:rPr>
              <a:t>z</a:t>
            </a:r>
            <a:r>
              <a:rPr sz="3200" spc="-5" dirty="0">
                <a:solidFill>
                  <a:srgbClr val="FF0000"/>
                </a:solidFill>
                <a:latin typeface="Arial Narrow"/>
                <a:cs typeface="Arial Narrow"/>
              </a:rPr>
              <a:t>a</a:t>
            </a:r>
            <a:r>
              <a:rPr sz="3200" dirty="0">
                <a:solidFill>
                  <a:srgbClr val="FF0000"/>
                </a:solidFill>
                <a:latin typeface="Arial Narrow"/>
                <a:cs typeface="Arial Narrow"/>
              </a:rPr>
              <a:t>te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Arial Narrow"/>
                <a:cs typeface="Arial Narrow"/>
              </a:rPr>
              <a:t>son</a:t>
            </a:r>
            <a:r>
              <a:rPr sz="3200" dirty="0" err="1">
                <a:latin typeface="Arial Narrow"/>
                <a:cs typeface="Arial Narrow"/>
              </a:rPr>
              <a:t>o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Arial Narrow"/>
                <a:cs typeface="Arial Narrow"/>
              </a:rPr>
              <a:t>sponta</a:t>
            </a:r>
            <a:r>
              <a:rPr sz="3200" spc="5" dirty="0" err="1">
                <a:latin typeface="Arial Narrow"/>
                <a:cs typeface="Arial Narrow"/>
              </a:rPr>
              <a:t>n</a:t>
            </a:r>
            <a:r>
              <a:rPr sz="3200" spc="-5" dirty="0" err="1">
                <a:latin typeface="Arial Narrow"/>
                <a:cs typeface="Arial Narrow"/>
              </a:rPr>
              <a:t>e</a:t>
            </a:r>
            <a:r>
              <a:rPr sz="3200" dirty="0" err="1">
                <a:latin typeface="Arial Narrow"/>
                <a:cs typeface="Arial Narrow"/>
              </a:rPr>
              <a:t>e</a:t>
            </a:r>
            <a:r>
              <a:rPr sz="3200" dirty="0">
                <a:latin typeface="Arial Narrow"/>
                <a:cs typeface="Arial Narrow"/>
              </a:rPr>
              <a:t>,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no</a:t>
            </a:r>
            <a:r>
              <a:rPr sz="3200" dirty="0">
                <a:latin typeface="Arial Narrow"/>
                <a:cs typeface="Arial Narrow"/>
              </a:rPr>
              <a:t>n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suscitat</a:t>
            </a:r>
            <a:r>
              <a:rPr sz="3200" dirty="0">
                <a:latin typeface="Arial Narrow"/>
                <a:cs typeface="Arial Narrow"/>
              </a:rPr>
              <a:t>e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d</a:t>
            </a:r>
            <a:r>
              <a:rPr sz="3200" dirty="0">
                <a:latin typeface="Arial Narrow"/>
                <a:cs typeface="Arial Narrow"/>
              </a:rPr>
              <a:t>a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stimol</a:t>
            </a:r>
            <a:r>
              <a:rPr sz="3200" dirty="0">
                <a:latin typeface="Arial Narrow"/>
                <a:cs typeface="Arial Narrow"/>
              </a:rPr>
              <a:t>i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identific</a:t>
            </a:r>
            <a:r>
              <a:rPr sz="3200" spc="5" dirty="0">
                <a:latin typeface="Arial Narrow"/>
                <a:cs typeface="Arial Narrow"/>
              </a:rPr>
              <a:t>a</a:t>
            </a:r>
            <a:r>
              <a:rPr sz="3200" spc="-5" dirty="0">
                <a:latin typeface="Arial Narrow"/>
                <a:cs typeface="Arial Narrow"/>
              </a:rPr>
              <a:t>bil</a:t>
            </a:r>
            <a:r>
              <a:rPr sz="3200" dirty="0">
                <a:latin typeface="Arial Narrow"/>
                <a:cs typeface="Arial Narrow"/>
              </a:rPr>
              <a:t>i,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 Narrow"/>
                <a:cs typeface="Arial Narrow"/>
              </a:rPr>
              <a:t>e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posso</a:t>
            </a:r>
            <a:r>
              <a:rPr sz="3200" dirty="0">
                <a:latin typeface="Arial Narrow"/>
                <a:cs typeface="Arial Narrow"/>
              </a:rPr>
              <a:t>no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variar</a:t>
            </a:r>
            <a:r>
              <a:rPr sz="3200" dirty="0">
                <a:latin typeface="Arial Narrow"/>
                <a:cs typeface="Arial Narrow"/>
              </a:rPr>
              <a:t>e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i</a:t>
            </a:r>
            <a:r>
              <a:rPr sz="3200" dirty="0">
                <a:latin typeface="Arial Narrow"/>
                <a:cs typeface="Arial Narrow"/>
              </a:rPr>
              <a:t>n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bas</a:t>
            </a:r>
            <a:r>
              <a:rPr sz="3200" dirty="0">
                <a:latin typeface="Arial Narrow"/>
                <a:cs typeface="Arial Narrow"/>
              </a:rPr>
              <a:t>e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all</a:t>
            </a:r>
            <a:r>
              <a:rPr sz="3200" dirty="0">
                <a:latin typeface="Arial Narrow"/>
                <a:cs typeface="Arial Narrow"/>
              </a:rPr>
              <a:t>e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circostanze</a:t>
            </a:r>
            <a:r>
              <a:rPr sz="3200" dirty="0">
                <a:latin typeface="Arial Narrow"/>
                <a:cs typeface="Arial Narrow"/>
              </a:rPr>
              <a:t>: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a</a:t>
            </a:r>
            <a:r>
              <a:rPr sz="3200" dirty="0">
                <a:latin typeface="Arial Narrow"/>
                <a:cs typeface="Arial Narrow"/>
              </a:rPr>
              <a:t>d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es</a:t>
            </a:r>
            <a:r>
              <a:rPr sz="3200" dirty="0">
                <a:latin typeface="Arial Narrow"/>
                <a:cs typeface="Arial Narrow"/>
              </a:rPr>
              <a:t>.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pianto.</a:t>
            </a:r>
            <a:endParaRPr sz="3200" dirty="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200" dirty="0">
              <a:latin typeface="Times New Roman"/>
              <a:cs typeface="Times New Roman"/>
            </a:endParaRPr>
          </a:p>
          <a:p>
            <a:pPr marL="12700" marR="184785">
              <a:lnSpc>
                <a:spcPct val="100000"/>
              </a:lnSpc>
            </a:pPr>
            <a:r>
              <a:rPr sz="3200" spc="-5" dirty="0">
                <a:latin typeface="Arial Narrow"/>
                <a:cs typeface="Arial Narrow"/>
              </a:rPr>
              <a:t>L</a:t>
            </a:r>
            <a:r>
              <a:rPr sz="3200" dirty="0">
                <a:latin typeface="Arial Narrow"/>
                <a:cs typeface="Arial Narrow"/>
              </a:rPr>
              <a:t>e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 Narrow"/>
                <a:cs typeface="Arial Narrow"/>
              </a:rPr>
              <a:t>stereotip</a:t>
            </a:r>
            <a:r>
              <a:rPr sz="3200" spc="5" dirty="0">
                <a:solidFill>
                  <a:srgbClr val="FF0000"/>
                </a:solidFill>
                <a:latin typeface="Arial Narrow"/>
                <a:cs typeface="Arial Narrow"/>
              </a:rPr>
              <a:t>i</a:t>
            </a:r>
            <a:r>
              <a:rPr sz="3200" dirty="0">
                <a:solidFill>
                  <a:srgbClr val="FF0000"/>
                </a:solidFill>
                <a:latin typeface="Arial Narrow"/>
                <a:cs typeface="Arial Narrow"/>
              </a:rPr>
              <a:t>e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Arial Narrow"/>
                <a:cs typeface="Arial Narrow"/>
              </a:rPr>
              <a:t>ritmiche</a:t>
            </a:r>
            <a:r>
              <a:rPr sz="32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consist</a:t>
            </a:r>
            <a:r>
              <a:rPr sz="3200" spc="5" dirty="0">
                <a:latin typeface="Arial Narrow"/>
                <a:cs typeface="Arial Narrow"/>
              </a:rPr>
              <a:t>o</a:t>
            </a:r>
            <a:r>
              <a:rPr sz="3200" spc="-5" dirty="0">
                <a:latin typeface="Arial Narrow"/>
                <a:cs typeface="Arial Narrow"/>
              </a:rPr>
              <a:t>n</a:t>
            </a:r>
            <a:r>
              <a:rPr sz="3200" dirty="0">
                <a:latin typeface="Arial Narrow"/>
                <a:cs typeface="Arial Narrow"/>
              </a:rPr>
              <a:t>o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i</a:t>
            </a:r>
            <a:r>
              <a:rPr sz="3200" dirty="0">
                <a:latin typeface="Arial Narrow"/>
                <a:cs typeface="Arial Narrow"/>
              </a:rPr>
              <a:t>n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sequen</a:t>
            </a:r>
            <a:r>
              <a:rPr sz="3200" spc="10" dirty="0">
                <a:latin typeface="Arial Narrow"/>
                <a:cs typeface="Arial Narrow"/>
              </a:rPr>
              <a:t>z</a:t>
            </a:r>
            <a:r>
              <a:rPr sz="3200" dirty="0">
                <a:latin typeface="Arial Narrow"/>
                <a:cs typeface="Arial Narrow"/>
              </a:rPr>
              <a:t>e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 Narrow"/>
                <a:cs typeface="Arial Narrow"/>
              </a:rPr>
              <a:t>ripet</a:t>
            </a:r>
            <a:r>
              <a:rPr sz="3200" spc="-15" dirty="0">
                <a:latin typeface="Arial Narrow"/>
                <a:cs typeface="Arial Narrow"/>
              </a:rPr>
              <a:t>u</a:t>
            </a:r>
            <a:r>
              <a:rPr sz="3200" spc="-5" dirty="0">
                <a:latin typeface="Arial Narrow"/>
                <a:cs typeface="Arial Narrow"/>
              </a:rPr>
              <a:t>t</a:t>
            </a:r>
            <a:r>
              <a:rPr sz="3200" dirty="0">
                <a:latin typeface="Arial Narrow"/>
                <a:cs typeface="Arial Narrow"/>
              </a:rPr>
              <a:t>e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d</a:t>
            </a:r>
            <a:r>
              <a:rPr sz="3200" dirty="0">
                <a:latin typeface="Arial Narrow"/>
                <a:cs typeface="Arial Narrow"/>
              </a:rPr>
              <a:t>i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movime</a:t>
            </a:r>
            <a:r>
              <a:rPr sz="3200" spc="-10" dirty="0">
                <a:latin typeface="Arial Narrow"/>
                <a:cs typeface="Arial Narrow"/>
              </a:rPr>
              <a:t>n</a:t>
            </a:r>
            <a:r>
              <a:rPr sz="3200" spc="-5" dirty="0">
                <a:latin typeface="Arial Narrow"/>
                <a:cs typeface="Arial Narrow"/>
              </a:rPr>
              <a:t>t</a:t>
            </a:r>
            <a:r>
              <a:rPr sz="3200" dirty="0">
                <a:latin typeface="Arial Narrow"/>
                <a:cs typeface="Arial Narrow"/>
              </a:rPr>
              <a:t>i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 Narrow"/>
                <a:cs typeface="Arial Narrow"/>
              </a:rPr>
              <a:t>(ad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es.</a:t>
            </a:r>
            <a:r>
              <a:rPr sz="3200" dirty="0">
                <a:latin typeface="Arial Narrow"/>
                <a:cs typeface="Arial Narrow"/>
              </a:rPr>
              <a:t>,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scalciare</a:t>
            </a:r>
            <a:r>
              <a:rPr sz="3200" dirty="0">
                <a:latin typeface="Arial Narrow"/>
                <a:cs typeface="Arial Narrow"/>
              </a:rPr>
              <a:t>,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do</a:t>
            </a:r>
            <a:r>
              <a:rPr sz="3200" spc="-10" dirty="0">
                <a:latin typeface="Arial Narrow"/>
                <a:cs typeface="Arial Narrow"/>
              </a:rPr>
              <a:t>n</a:t>
            </a:r>
            <a:r>
              <a:rPr sz="3200" spc="-5" dirty="0">
                <a:latin typeface="Arial Narrow"/>
                <a:cs typeface="Arial Narrow"/>
              </a:rPr>
              <a:t>do</a:t>
            </a:r>
            <a:r>
              <a:rPr sz="3200" spc="5" dirty="0">
                <a:latin typeface="Arial Narrow"/>
                <a:cs typeface="Arial Narrow"/>
              </a:rPr>
              <a:t>l</a:t>
            </a:r>
            <a:r>
              <a:rPr sz="3200" spc="-5" dirty="0">
                <a:latin typeface="Arial Narrow"/>
                <a:cs typeface="Arial Narrow"/>
              </a:rPr>
              <a:t>arsi,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ecc</a:t>
            </a:r>
            <a:r>
              <a:rPr sz="3200" spc="-10" dirty="0">
                <a:latin typeface="Arial Narrow"/>
                <a:cs typeface="Arial Narrow"/>
              </a:rPr>
              <a:t>),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eseguit</a:t>
            </a:r>
            <a:r>
              <a:rPr sz="3200" dirty="0">
                <a:latin typeface="Arial Narrow"/>
                <a:cs typeface="Arial Narrow"/>
              </a:rPr>
              <a:t>i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senz</a:t>
            </a:r>
            <a:r>
              <a:rPr sz="3200" dirty="0">
                <a:latin typeface="Arial Narrow"/>
                <a:cs typeface="Arial Narrow"/>
              </a:rPr>
              <a:t>a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 Narrow"/>
                <a:cs typeface="Arial Narrow"/>
              </a:rPr>
              <a:t>ragione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ap</a:t>
            </a:r>
            <a:r>
              <a:rPr sz="3200" spc="-10" dirty="0">
                <a:latin typeface="Arial Narrow"/>
                <a:cs typeface="Arial Narrow"/>
              </a:rPr>
              <a:t>p</a:t>
            </a:r>
            <a:r>
              <a:rPr sz="3200" spc="-5" dirty="0">
                <a:latin typeface="Arial Narrow"/>
                <a:cs typeface="Arial Narrow"/>
              </a:rPr>
              <a:t>are</a:t>
            </a:r>
            <a:r>
              <a:rPr sz="3200" spc="5" dirty="0">
                <a:latin typeface="Arial Narrow"/>
                <a:cs typeface="Arial Narrow"/>
              </a:rPr>
              <a:t>n</a:t>
            </a:r>
            <a:r>
              <a:rPr sz="3200" dirty="0">
                <a:latin typeface="Arial Narrow"/>
                <a:cs typeface="Arial Narrow"/>
              </a:rPr>
              <a:t>te,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usat</a:t>
            </a:r>
            <a:r>
              <a:rPr sz="3200" dirty="0">
                <a:latin typeface="Arial Narrow"/>
                <a:cs typeface="Arial Narrow"/>
              </a:rPr>
              <a:t>i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 Narrow"/>
                <a:cs typeface="Arial Narrow"/>
              </a:rPr>
              <a:t>(involontariam</a:t>
            </a:r>
            <a:r>
              <a:rPr sz="3200" spc="-5" dirty="0">
                <a:latin typeface="Arial Narrow"/>
                <a:cs typeface="Arial Narrow"/>
              </a:rPr>
              <a:t>e</a:t>
            </a:r>
            <a:r>
              <a:rPr sz="3200" dirty="0">
                <a:latin typeface="Arial Narrow"/>
                <a:cs typeface="Arial Narrow"/>
              </a:rPr>
              <a:t>n</a:t>
            </a:r>
            <a:r>
              <a:rPr sz="3200" spc="-5" dirty="0">
                <a:latin typeface="Arial Narrow"/>
                <a:cs typeface="Arial Narrow"/>
              </a:rPr>
              <a:t>te</a:t>
            </a:r>
            <a:r>
              <a:rPr sz="3200" dirty="0">
                <a:latin typeface="Arial Narrow"/>
                <a:cs typeface="Arial Narrow"/>
              </a:rPr>
              <a:t>)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da</a:t>
            </a:r>
            <a:r>
              <a:rPr sz="3200" dirty="0">
                <a:latin typeface="Arial Narrow"/>
                <a:cs typeface="Arial Narrow"/>
              </a:rPr>
              <a:t>i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bam</a:t>
            </a:r>
            <a:r>
              <a:rPr sz="3200" spc="-10" dirty="0">
                <a:latin typeface="Arial Narrow"/>
                <a:cs typeface="Arial Narrow"/>
              </a:rPr>
              <a:t>b</a:t>
            </a:r>
            <a:r>
              <a:rPr sz="3200" dirty="0">
                <a:latin typeface="Arial Narrow"/>
                <a:cs typeface="Arial Narrow"/>
              </a:rPr>
              <a:t>i</a:t>
            </a:r>
            <a:r>
              <a:rPr sz="3200" spc="-5" dirty="0">
                <a:latin typeface="Arial Narrow"/>
                <a:cs typeface="Arial Narrow"/>
              </a:rPr>
              <a:t>n</a:t>
            </a:r>
            <a:r>
              <a:rPr sz="3200" dirty="0">
                <a:latin typeface="Arial Narrow"/>
                <a:cs typeface="Arial Narrow"/>
              </a:rPr>
              <a:t>i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pe</a:t>
            </a:r>
            <a:r>
              <a:rPr sz="3200" dirty="0">
                <a:latin typeface="Arial Narrow"/>
                <a:cs typeface="Arial Narrow"/>
              </a:rPr>
              <a:t>r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 Narrow"/>
                <a:cs typeface="Arial Narrow"/>
              </a:rPr>
              <a:t>ten</a:t>
            </a:r>
            <a:r>
              <a:rPr sz="3200" spc="-10" dirty="0">
                <a:latin typeface="Arial Narrow"/>
                <a:cs typeface="Arial Narrow"/>
              </a:rPr>
              <a:t>e</a:t>
            </a:r>
            <a:r>
              <a:rPr sz="3200" dirty="0">
                <a:latin typeface="Arial Narrow"/>
                <a:cs typeface="Arial Narrow"/>
              </a:rPr>
              <a:t>re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i</a:t>
            </a:r>
            <a:r>
              <a:rPr sz="3200" dirty="0">
                <a:latin typeface="Arial Narrow"/>
                <a:cs typeface="Arial Narrow"/>
              </a:rPr>
              <a:t>n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esercizio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muscoli</a:t>
            </a:r>
            <a:r>
              <a:rPr sz="3200" dirty="0">
                <a:latin typeface="Arial Narrow"/>
                <a:cs typeface="Arial Narrow"/>
              </a:rPr>
              <a:t>,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 Narrow"/>
                <a:cs typeface="Arial Narrow"/>
              </a:rPr>
              <a:t>ten</a:t>
            </a:r>
            <a:r>
              <a:rPr sz="3200" spc="-10" dirty="0">
                <a:latin typeface="Arial Narrow"/>
                <a:cs typeface="Arial Narrow"/>
              </a:rPr>
              <a:t>d</a:t>
            </a:r>
            <a:r>
              <a:rPr sz="3200" dirty="0">
                <a:latin typeface="Arial Narrow"/>
                <a:cs typeface="Arial Narrow"/>
              </a:rPr>
              <a:t>i</a:t>
            </a:r>
            <a:r>
              <a:rPr sz="3200" spc="-5" dirty="0">
                <a:latin typeface="Arial Narrow"/>
                <a:cs typeface="Arial Narrow"/>
              </a:rPr>
              <a:t>n</a:t>
            </a:r>
            <a:r>
              <a:rPr sz="3200" dirty="0">
                <a:latin typeface="Arial Narrow"/>
                <a:cs typeface="Arial Narrow"/>
              </a:rPr>
              <a:t>i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 Narrow"/>
                <a:cs typeface="Arial Narrow"/>
              </a:rPr>
              <a:t>e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nervi.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1451" rIns="0" bIns="0" rtlCol="0">
            <a:spAutoFit/>
          </a:bodyPr>
          <a:lstStyle/>
          <a:p>
            <a:pPr marL="1724025">
              <a:lnSpc>
                <a:spcPct val="100000"/>
              </a:lnSpc>
            </a:pPr>
            <a:r>
              <a:rPr spc="-20" dirty="0"/>
              <a:t>Il</a:t>
            </a:r>
            <a:r>
              <a:rPr spc="350" dirty="0">
                <a:latin typeface="Times New Roman"/>
                <a:cs typeface="Times New Roman"/>
              </a:rPr>
              <a:t> </a:t>
            </a:r>
            <a:r>
              <a:rPr spc="-30" dirty="0"/>
              <a:t>neon</a:t>
            </a:r>
            <a:r>
              <a:rPr spc="-235" dirty="0"/>
              <a:t>a</a:t>
            </a:r>
            <a:r>
              <a:rPr spc="-30" dirty="0"/>
              <a:t>to</a:t>
            </a:r>
            <a:r>
              <a:rPr spc="370" dirty="0">
                <a:latin typeface="Times New Roman"/>
                <a:cs typeface="Times New Roman"/>
              </a:rPr>
              <a:t> </a:t>
            </a:r>
            <a:r>
              <a:rPr spc="-25" dirty="0"/>
              <a:t>competente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C9A25C-C0A6-9146-B19C-4D8531381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3487672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026"/>
          <p:cNvSpPr>
            <a:spLocks noGrp="1" noChangeArrowheads="1"/>
          </p:cNvSpPr>
          <p:nvPr>
            <p:ph/>
          </p:nvPr>
        </p:nvSpPr>
        <p:spPr>
          <a:xfrm>
            <a:off x="1328928" y="691896"/>
            <a:ext cx="9144000" cy="5474208"/>
          </a:xfrm>
        </p:spPr>
        <p:txBody>
          <a:bodyPr/>
          <a:lstStyle/>
          <a:p>
            <a:pPr algn="just" eaLnBrk="1" hangingPunct="1"/>
            <a:r>
              <a:rPr lang="it-IT" altLang="it-IT" sz="4400" dirty="0">
                <a:ea typeface="ＭＳ Ｐゴシック" charset="-128"/>
              </a:rPr>
              <a:t>Riflessi e attività sensoriali del feto</a:t>
            </a:r>
          </a:p>
          <a:p>
            <a:pPr algn="just" eaLnBrk="1" hangingPunct="1"/>
            <a:r>
              <a:rPr lang="it-IT" altLang="it-IT" u="sng" dirty="0">
                <a:ea typeface="ＭＳ Ｐゴシック" charset="-128"/>
              </a:rPr>
              <a:t>prensione</a:t>
            </a:r>
            <a:r>
              <a:rPr lang="it-IT" altLang="it-IT" dirty="0">
                <a:ea typeface="ＭＳ Ｐゴシック" charset="-128"/>
              </a:rPr>
              <a:t>, (terzo e quarto mese) flessione di tutte le dita in seguito a pressione sul palmo della mano.</a:t>
            </a:r>
          </a:p>
          <a:p>
            <a:pPr algn="just" eaLnBrk="1" hangingPunct="1"/>
            <a:r>
              <a:rPr lang="it-IT" altLang="it-IT" dirty="0">
                <a:ea typeface="ＭＳ Ｐゴシック" charset="-128"/>
              </a:rPr>
              <a:t>di </a:t>
            </a:r>
            <a:r>
              <a:rPr lang="it-IT" altLang="it-IT" u="sng" dirty="0">
                <a:ea typeface="ＭＳ Ｐゴシック" charset="-128"/>
              </a:rPr>
              <a:t>Moro</a:t>
            </a:r>
            <a:r>
              <a:rPr lang="it-IT" altLang="it-IT" dirty="0">
                <a:ea typeface="ＭＳ Ｐゴシック" charset="-128"/>
              </a:rPr>
              <a:t> (settimo mese di gestazione), apertura delle braccia estese e nella successiva chiusura</a:t>
            </a:r>
          </a:p>
          <a:p>
            <a:pPr algn="just" eaLnBrk="1" hangingPunct="1"/>
            <a:r>
              <a:rPr lang="it-IT" altLang="it-IT" u="sng" dirty="0">
                <a:ea typeface="ＭＳ Ｐゴシック" charset="-128"/>
              </a:rPr>
              <a:t>movimenti oculari</a:t>
            </a:r>
            <a:r>
              <a:rPr lang="it-IT" altLang="it-IT" dirty="0">
                <a:ea typeface="ＭＳ Ｐゴシック" charset="-128"/>
              </a:rPr>
              <a:t> (dalla 28a settimana) (dopo la nascita uno stimolo visivo o sonoro provocano un movimento dello sguardo in quella direzione)</a:t>
            </a:r>
          </a:p>
          <a:p>
            <a:pPr algn="just" eaLnBrk="1" hangingPunct="1"/>
            <a:r>
              <a:rPr lang="it-IT" altLang="it-IT" dirty="0">
                <a:ea typeface="ＭＳ Ｐゴシック" charset="-128"/>
              </a:rPr>
              <a:t>udito fetale (dal 7° mese)</a:t>
            </a:r>
          </a:p>
          <a:p>
            <a:pPr algn="just" eaLnBrk="1" hangingPunct="1"/>
            <a:r>
              <a:rPr lang="it-IT" altLang="it-IT" u="sng" dirty="0">
                <a:ea typeface="ＭＳ Ｐゴシック" charset="-128"/>
              </a:rPr>
              <a:t>suzione</a:t>
            </a:r>
            <a:r>
              <a:rPr lang="it-IT" altLang="it-IT" dirty="0">
                <a:ea typeface="ＭＳ Ｐゴシック" charset="-128"/>
              </a:rPr>
              <a:t> (ottavo mese) indotto dalla stimolazione della superficie interna delle labbra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3647CC7-A7E0-D745-8B9C-8D92375D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300216613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7DBF40B-A14A-6F44-81A6-1FF0DDF7D70A}"/>
              </a:ext>
            </a:extLst>
          </p:cNvPr>
          <p:cNvSpPr txBox="1"/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ARGOMENTI DI OGGI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7161A3A-AB3E-A84A-BDFA-7636E6418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Alberto Oliverio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3FD12D8-7DD7-694C-B659-4D6B530874C6}"/>
              </a:ext>
            </a:extLst>
          </p:cNvPr>
          <p:cNvSpPr/>
          <p:nvPr/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3200" dirty="0"/>
              <a:t>Dalla fase fetale alla nascita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3200" dirty="0"/>
              <a:t>Cervello e motricità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3200" dirty="0"/>
              <a:t>L’importanza dell’azione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3200" dirty="0"/>
              <a:t>Imitazione e neuroni specchio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3200" dirty="0"/>
              <a:t>I movimenti del neonato e del lattante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3200" dirty="0"/>
              <a:t>Motricità e esperienza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3200" dirty="0"/>
              <a:t>Apprendimento motorio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3200" dirty="0"/>
              <a:t>Esperienze motorie e linguaggio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3200" dirty="0"/>
              <a:t>Scrittura e cervello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3200" dirty="0"/>
              <a:t>Riserva cognitiva</a:t>
            </a:r>
          </a:p>
        </p:txBody>
      </p:sp>
    </p:spTree>
    <p:extLst>
      <p:ext uri="{BB962C8B-B14F-4D97-AF65-F5344CB8AC3E}">
        <p14:creationId xmlns:p14="http://schemas.microsoft.com/office/powerpoint/2010/main" val="3887198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97B01A2-14BB-E347-BF0A-F9B2B7291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422400"/>
            <a:ext cx="536733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rPr>
              <a:t>2. Cervello e motricità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A89CBBC-7743-43D9-A324-25CB472E9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4112" y="638849"/>
            <a:ext cx="5505449" cy="547564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Risultato immagini per BRAIN motricity">
            <a:extLst>
              <a:ext uri="{FF2B5EF4-FFF2-40B4-BE49-F238E27FC236}">
                <a16:creationId xmlns:a16="http://schemas.microsoft.com/office/drawing/2014/main" id="{C5E74C43-C6E0-294F-B139-08017305B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75850" y="1056303"/>
            <a:ext cx="4021972" cy="464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769334E-5C5F-B347-BD30-3B79D046B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261257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page12image382628192">
            <a:extLst>
              <a:ext uri="{FF2B5EF4-FFF2-40B4-BE49-F238E27FC236}">
                <a16:creationId xmlns:a16="http://schemas.microsoft.com/office/drawing/2014/main" id="{CC38C910-28F7-1A48-B9B4-1F7A8E811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9" y="838201"/>
            <a:ext cx="2536825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 descr="page12image382628624">
            <a:extLst>
              <a:ext uri="{FF2B5EF4-FFF2-40B4-BE49-F238E27FC236}">
                <a16:creationId xmlns:a16="http://schemas.microsoft.com/office/drawing/2014/main" id="{53B50D4E-6C66-6842-A572-EEFDE2C26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9" y="838200"/>
            <a:ext cx="77184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page12image382628928">
            <a:extLst>
              <a:ext uri="{FF2B5EF4-FFF2-40B4-BE49-F238E27FC236}">
                <a16:creationId xmlns:a16="http://schemas.microsoft.com/office/drawing/2014/main" id="{CA750068-7F0D-DB41-B1A7-00A7F6F51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838201"/>
            <a:ext cx="6985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A0CADED-FD2B-464B-99EA-F428B20DB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3452286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050" descr="C:\Documenti\Lezioni\Motricità\Motoria corteccia 11.14.tif">
            <a:extLst>
              <a:ext uri="{FF2B5EF4-FFF2-40B4-BE49-F238E27FC236}">
                <a16:creationId xmlns:a16="http://schemas.microsoft.com/office/drawing/2014/main" id="{A9E32AC3-D526-7142-BA05-998696958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25" y="0"/>
            <a:ext cx="4425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E646C1AC-2CE8-1044-BD66-E63AFE0A9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5DDEAD9-0171-914F-A68B-05F64E0A747D}"/>
              </a:ext>
            </a:extLst>
          </p:cNvPr>
          <p:cNvSpPr/>
          <p:nvPr/>
        </p:nvSpPr>
        <p:spPr>
          <a:xfrm>
            <a:off x="7928658" y="3530278"/>
            <a:ext cx="497712" cy="3327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CC3703-AB70-0847-A6CD-CA69F4BA3E63}"/>
              </a:ext>
            </a:extLst>
          </p:cNvPr>
          <p:cNvSpPr txBox="1"/>
          <p:nvPr/>
        </p:nvSpPr>
        <p:spPr>
          <a:xfrm>
            <a:off x="350520" y="1402080"/>
            <a:ext cx="3093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L’OMUNCOLO MOTORIO</a:t>
            </a:r>
          </a:p>
        </p:txBody>
      </p:sp>
    </p:spTree>
    <p:extLst>
      <p:ext uri="{BB962C8B-B14F-4D97-AF65-F5344CB8AC3E}">
        <p14:creationId xmlns:p14="http://schemas.microsoft.com/office/powerpoint/2010/main" val="96279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026" descr="C:\Documenti\Lezioni\Motricità\Motorio omuncolo 11.14.tif">
            <a:extLst>
              <a:ext uri="{FF2B5EF4-FFF2-40B4-BE49-F238E27FC236}">
                <a16:creationId xmlns:a16="http://schemas.microsoft.com/office/drawing/2014/main" id="{19E74D84-7735-4B4F-A04F-EBD67370E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0"/>
            <a:ext cx="6254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E027D13-3006-C645-9096-D2A2C3C9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EC5B945-57C3-FD46-BCDA-EFB3E357BABF}"/>
              </a:ext>
            </a:extLst>
          </p:cNvPr>
          <p:cNvSpPr txBox="1"/>
          <p:nvPr/>
        </p:nvSpPr>
        <p:spPr>
          <a:xfrm>
            <a:off x="350520" y="1402080"/>
            <a:ext cx="3093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L’OMUNCOLO SENSORIALE</a:t>
            </a:r>
          </a:p>
        </p:txBody>
      </p:sp>
    </p:spTree>
    <p:extLst>
      <p:ext uri="{BB962C8B-B14F-4D97-AF65-F5344CB8AC3E}">
        <p14:creationId xmlns:p14="http://schemas.microsoft.com/office/powerpoint/2010/main" val="2063045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Motricità gangli382">
            <a:extLst>
              <a:ext uri="{FF2B5EF4-FFF2-40B4-BE49-F238E27FC236}">
                <a16:creationId xmlns:a16="http://schemas.microsoft.com/office/drawing/2014/main" id="{524634A9-7382-8B4A-A9BB-4219F7981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5548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D29325-3F79-B145-BF7D-040305432728}"/>
              </a:ext>
            </a:extLst>
          </p:cNvPr>
          <p:cNvSpPr txBox="1"/>
          <p:nvPr/>
        </p:nvSpPr>
        <p:spPr>
          <a:xfrm>
            <a:off x="547688" y="2474893"/>
            <a:ext cx="4272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Organizzazione gerarchica del controllo motorio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82A3404-4331-E44F-AC78-D11512B5E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353627" y="5355770"/>
            <a:ext cx="4575629" cy="263072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0F4ACA6-614A-7B47-9D61-B911DB909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1968171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magine 3" descr="Striatum.gif">
            <a:extLst>
              <a:ext uri="{FF2B5EF4-FFF2-40B4-BE49-F238E27FC236}">
                <a16:creationId xmlns:a16="http://schemas.microsoft.com/office/drawing/2014/main" id="{674D6AAE-9B0E-AF4B-9C15-3957F6B03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25CE778-1D91-214F-B00A-54BD400F3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  <p:pic>
        <p:nvPicPr>
          <p:cNvPr id="5122" name="Picture 2" descr="Risultato immagini per gangli della base">
            <a:extLst>
              <a:ext uri="{FF2B5EF4-FFF2-40B4-BE49-F238E27FC236}">
                <a16:creationId xmlns:a16="http://schemas.microsoft.com/office/drawing/2014/main" id="{154CAFF3-0254-F143-BC49-0040CB590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582" y="1422400"/>
            <a:ext cx="5591858" cy="276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9C05B5-84F8-D549-A998-3FD1D3053CC8}"/>
              </a:ext>
            </a:extLst>
          </p:cNvPr>
          <p:cNvSpPr txBox="1"/>
          <p:nvPr/>
        </p:nvSpPr>
        <p:spPr>
          <a:xfrm>
            <a:off x="3844877" y="320040"/>
            <a:ext cx="4423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I gangli della base</a:t>
            </a:r>
          </a:p>
        </p:txBody>
      </p:sp>
    </p:spTree>
    <p:extLst>
      <p:ext uri="{BB962C8B-B14F-4D97-AF65-F5344CB8AC3E}">
        <p14:creationId xmlns:p14="http://schemas.microsoft.com/office/powerpoint/2010/main" val="820311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C:\WINDOWS\Desktop\immagini\motricità espressione facciale.bmp">
            <a:extLst>
              <a:ext uri="{FF2B5EF4-FFF2-40B4-BE49-F238E27FC236}">
                <a16:creationId xmlns:a16="http://schemas.microsoft.com/office/drawing/2014/main" id="{98A814D1-CEF8-9E49-85E2-82D572904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227" y="0"/>
            <a:ext cx="3268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DA9AFB9-674F-7049-B930-755335BD2596}"/>
              </a:ext>
            </a:extLst>
          </p:cNvPr>
          <p:cNvSpPr txBox="1"/>
          <p:nvPr/>
        </p:nvSpPr>
        <p:spPr>
          <a:xfrm>
            <a:off x="0" y="813754"/>
            <a:ext cx="9237073" cy="46166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/>
              <a:t>Motricità volontaria e automatica: </a:t>
            </a:r>
            <a:r>
              <a:rPr lang="it-IT" sz="2400" dirty="0">
                <a:highlight>
                  <a:srgbClr val="FFFF00"/>
                </a:highlight>
              </a:rPr>
              <a:t>corteccia motoria</a:t>
            </a:r>
            <a:r>
              <a:rPr lang="it-IT" sz="2400" dirty="0"/>
              <a:t> e </a:t>
            </a:r>
            <a:r>
              <a:rPr lang="it-IT" sz="2400" dirty="0">
                <a:highlight>
                  <a:srgbClr val="00FFFF"/>
                </a:highlight>
              </a:rPr>
              <a:t>gangli della base</a:t>
            </a:r>
          </a:p>
        </p:txBody>
      </p:sp>
      <p:pic>
        <p:nvPicPr>
          <p:cNvPr id="4" name="Immagine 3" descr="Immagine che contiene fotografia, donna, testo, posando&#10;&#10;Descrizione generata automaticamente">
            <a:extLst>
              <a:ext uri="{FF2B5EF4-FFF2-40B4-BE49-F238E27FC236}">
                <a16:creationId xmlns:a16="http://schemas.microsoft.com/office/drawing/2014/main" id="{E5A716FB-6A23-E84C-B33E-FA2423A7F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884" y="2109672"/>
            <a:ext cx="4316232" cy="3039836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226214A-D4C4-404A-894B-7FEC3F876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F076078B-AECB-C441-9347-28D59F719C6D}"/>
              </a:ext>
            </a:extLst>
          </p:cNvPr>
          <p:cNvCxnSpPr/>
          <p:nvPr/>
        </p:nvCxnSpPr>
        <p:spPr>
          <a:xfrm flipH="1">
            <a:off x="5246370" y="1275419"/>
            <a:ext cx="560070" cy="235417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205D76B7-7459-8C40-A0F9-DEE9ADF0F489}"/>
              </a:ext>
            </a:extLst>
          </p:cNvPr>
          <p:cNvCxnSpPr/>
          <p:nvPr/>
        </p:nvCxnSpPr>
        <p:spPr>
          <a:xfrm flipH="1">
            <a:off x="7766613" y="1275419"/>
            <a:ext cx="277792" cy="2354171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6BF25C23-3D86-E14F-8397-6731B7E6651E}"/>
              </a:ext>
            </a:extLst>
          </p:cNvPr>
          <p:cNvCxnSpPr>
            <a:cxnSpLocks/>
          </p:cNvCxnSpPr>
          <p:nvPr/>
        </p:nvCxnSpPr>
        <p:spPr>
          <a:xfrm>
            <a:off x="8248387" y="1275418"/>
            <a:ext cx="1756191" cy="3300426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1523655D-5AF0-DD49-AB51-A275721AC089}"/>
              </a:ext>
            </a:extLst>
          </p:cNvPr>
          <p:cNvCxnSpPr>
            <a:cxnSpLocks/>
          </p:cNvCxnSpPr>
          <p:nvPr/>
        </p:nvCxnSpPr>
        <p:spPr>
          <a:xfrm flipV="1">
            <a:off x="6409593" y="858292"/>
            <a:ext cx="3328767" cy="41712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075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32961" y="2423160"/>
            <a:ext cx="4216763" cy="1782312"/>
          </a:xfrm>
        </p:spPr>
        <p:txBody>
          <a:bodyPr>
            <a:normAutofit/>
          </a:bodyPr>
          <a:lstStyle/>
          <a:p>
            <a:r>
              <a:rPr lang="it-IT" sz="4400" b="1" cap="all" dirty="0">
                <a:solidFill>
                  <a:schemeClr val="bg1"/>
                </a:solidFill>
              </a:rPr>
              <a:t>3. L’importanza dell’azione</a:t>
            </a:r>
            <a:br>
              <a:rPr lang="it-IT" sz="2812" dirty="0"/>
            </a:br>
            <a:endParaRPr lang="it-IT" sz="2812" dirty="0"/>
          </a:p>
        </p:txBody>
      </p:sp>
      <p:pic>
        <p:nvPicPr>
          <p:cNvPr id="2050" name="Picture 2" descr="Alimenti Per Bambini Dell'infante Di Alimentazione Manuale Della Madre Bambino  Che Prova Ad Afferrare Il Cucchiaio Fotografia Stock - Immagine di inizio,  mano: 76755066">
            <a:extLst>
              <a:ext uri="{FF2B5EF4-FFF2-40B4-BE49-F238E27FC236}">
                <a16:creationId xmlns:a16="http://schemas.microsoft.com/office/drawing/2014/main" id="{5A1832C9-331F-E64E-9BD5-44363A5B5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601" y="1644002"/>
            <a:ext cx="4643438" cy="340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182B26A-FF48-3D40-AC32-07E1EA544923}"/>
              </a:ext>
            </a:extLst>
          </p:cNvPr>
          <p:cNvSpPr/>
          <p:nvPr/>
        </p:nvSpPr>
        <p:spPr>
          <a:xfrm>
            <a:off x="6715601" y="4702690"/>
            <a:ext cx="4629150" cy="342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FA7B3EB-FA00-9543-9DBC-718E788DE162}"/>
              </a:ext>
            </a:extLst>
          </p:cNvPr>
          <p:cNvSpPr txBox="1"/>
          <p:nvPr/>
        </p:nvSpPr>
        <p:spPr>
          <a:xfrm>
            <a:off x="6096000" y="868680"/>
            <a:ext cx="5806440" cy="432816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7079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-I segnali corporei hanno un ruolo critico nella costruzione della mente.…"/>
          <p:cNvSpPr txBox="1"/>
          <p:nvPr/>
        </p:nvSpPr>
        <p:spPr>
          <a:xfrm>
            <a:off x="708660" y="180019"/>
            <a:ext cx="9578340" cy="5632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defRPr sz="3600">
                <a:latin typeface="+mj-lt"/>
                <a:ea typeface="+mj-ea"/>
                <a:cs typeface="+mj-cs"/>
                <a:sym typeface="Times New Roman"/>
              </a:defRPr>
            </a:pPr>
            <a:r>
              <a:rPr lang="it-IT" sz="3600" dirty="0"/>
              <a:t>I segnali corporei hanno un ruolo critico nella costruzione della mente.</a:t>
            </a:r>
          </a:p>
          <a:p>
            <a:pPr marL="518465" indent="-518465">
              <a:buFont typeface="Arial" panose="020B0604020202020204" pitchFamily="34" charset="0"/>
              <a:buChar char="•"/>
              <a:defRPr sz="3600">
                <a:latin typeface="+mj-lt"/>
                <a:ea typeface="+mj-ea"/>
                <a:cs typeface="+mj-cs"/>
                <a:sym typeface="Times New Roman"/>
              </a:defRPr>
            </a:pPr>
            <a:endParaRPr lang="it-IT" sz="3600" b="1" dirty="0"/>
          </a:p>
          <a:p>
            <a:pPr marL="518465" indent="-518465">
              <a:buFont typeface="Arial" panose="020B0604020202020204" pitchFamily="34" charset="0"/>
              <a:buChar char="•"/>
              <a:defRPr sz="3600">
                <a:latin typeface="+mj-lt"/>
                <a:ea typeface="+mj-ea"/>
                <a:cs typeface="+mj-cs"/>
                <a:sym typeface="Times New Roman"/>
              </a:defRPr>
            </a:pPr>
            <a:r>
              <a:rPr lang="it-IT" sz="3600" dirty="0"/>
              <a:t>Le tensioni muscolari, le pulsazioni cardiache, le modifiche vegetative sono tutte percezioni che contribuiscono a rappresentare il mondo esterno.</a:t>
            </a:r>
          </a:p>
          <a:p>
            <a:pPr marL="518465" indent="-518465">
              <a:buFont typeface="Arial" panose="020B0604020202020204" pitchFamily="34" charset="0"/>
              <a:buChar char="•"/>
              <a:defRPr sz="3600">
                <a:latin typeface="+mj-lt"/>
                <a:ea typeface="+mj-ea"/>
                <a:cs typeface="+mj-cs"/>
                <a:sym typeface="Times New Roman"/>
              </a:defRPr>
            </a:pPr>
            <a:r>
              <a:rPr lang="it-IT" sz="3600" dirty="0"/>
              <a:t>Il corpo è un costituente essenziale della mente ed è difficile postulare l’esistenza di funzioni simboliche disincarnate.</a:t>
            </a:r>
            <a:r>
              <a:rPr lang="it-IT" sz="36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547182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Il metodo Montessori e la motricità"/>
          <p:cNvSpPr txBox="1">
            <a:spLocks noGrp="1"/>
          </p:cNvSpPr>
          <p:nvPr>
            <p:ph type="title" idx="4294967295"/>
          </p:nvPr>
        </p:nvSpPr>
        <p:spPr>
          <a:xfrm>
            <a:off x="4197906" y="658682"/>
            <a:ext cx="5848352" cy="1081088"/>
          </a:xfrm>
          <a:prstGeom prst="rect">
            <a:avLst/>
          </a:prstGeom>
        </p:spPr>
        <p:txBody>
          <a:bodyPr/>
          <a:lstStyle>
            <a:lvl1pPr defTabSz="786383">
              <a:defRPr sz="3000" b="1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r>
              <a:rPr dirty="0"/>
              <a:t>Il </a:t>
            </a:r>
            <a:r>
              <a:rPr dirty="0" err="1"/>
              <a:t>metodo</a:t>
            </a:r>
            <a:r>
              <a:rPr dirty="0"/>
              <a:t> Montessori e la </a:t>
            </a:r>
            <a:r>
              <a:rPr dirty="0" err="1"/>
              <a:t>motricità</a:t>
            </a:r>
            <a:endParaRPr dirty="0"/>
          </a:p>
        </p:txBody>
      </p:sp>
      <p:sp>
        <p:nvSpPr>
          <p:cNvPr id="60" name="I bambini sono invitati a movimenti coordinati, precisi, educati e in ogni caso ad esercizi di autocontrollo, di autocorrezione, di prudenza e rispetto, facendosi ‘maestri’ del proprio movimento e padroni del proprio carattere: “Così il bambino avanza nella propria perfezione ed è così che egli viene a coordinare perfettamente i suoi movimenti volontari”…"/>
          <p:cNvSpPr txBox="1">
            <a:spLocks noGrp="1"/>
          </p:cNvSpPr>
          <p:nvPr>
            <p:ph type="body" idx="4294967295"/>
          </p:nvPr>
        </p:nvSpPr>
        <p:spPr>
          <a:xfrm>
            <a:off x="1774824" y="2492375"/>
            <a:ext cx="8497890" cy="4114800"/>
          </a:xfrm>
          <a:prstGeom prst="rect">
            <a:avLst/>
          </a:prstGeom>
        </p:spPr>
        <p:txBody>
          <a:bodyPr/>
          <a:lstStyle/>
          <a:p>
            <a:pPr defTabSz="914406">
              <a:spcBef>
                <a:spcPts val="600"/>
              </a:spcBef>
              <a:buNone/>
              <a:defRPr sz="2800">
                <a:latin typeface="+mj-lt"/>
                <a:ea typeface="+mj-ea"/>
                <a:cs typeface="+mj-cs"/>
                <a:sym typeface="Times New Roman"/>
              </a:defRPr>
            </a:pPr>
            <a:r>
              <a:rPr dirty="0"/>
              <a:t>	I bambini sono invitati a </a:t>
            </a:r>
            <a:r>
              <a:rPr i="1" dirty="0"/>
              <a:t>movimenti coordinati, precisi</a:t>
            </a:r>
            <a:r>
              <a:rPr dirty="0"/>
              <a:t>, educati e in ogni caso ad esercizi di autocontrollo, di autocorrezione, di prudenza e rispetto, facendosi 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‘</a:t>
            </a:r>
            <a:r>
              <a:rPr i="1" dirty="0"/>
              <a:t>maestri</a:t>
            </a:r>
            <a:r>
              <a:rPr i="1" dirty="0"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i="1" dirty="0"/>
              <a:t> del proprio movimento </a:t>
            </a:r>
            <a:r>
              <a:rPr dirty="0"/>
              <a:t>e padroni del proprio carattere: 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dirty="0"/>
              <a:t>Così il bambino avanza nella propria perfezione ed è così che </a:t>
            </a:r>
            <a:r>
              <a:rPr i="1" dirty="0"/>
              <a:t>egli viene a coordinare perfettamente i suoi movimenti volontari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”</a:t>
            </a:r>
          </a:p>
          <a:p>
            <a:pPr defTabSz="914406">
              <a:spcBef>
                <a:spcPts val="600"/>
              </a:spcBef>
              <a:buNone/>
              <a:defRPr sz="2000">
                <a:latin typeface="+mj-lt"/>
                <a:ea typeface="+mj-ea"/>
                <a:cs typeface="+mj-cs"/>
                <a:sym typeface="Times New Roman"/>
              </a:defRPr>
            </a:pPr>
            <a:r>
              <a:rPr dirty="0"/>
              <a:t>    (Maria Montessori, </a:t>
            </a:r>
            <a:r>
              <a:rPr i="1" dirty="0"/>
              <a:t>L</a:t>
            </a:r>
            <a:r>
              <a:rPr i="1" dirty="0"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i="1" dirty="0"/>
              <a:t>Autoeducazione nelle scuole elementari, 1916 (I edizione Garzanti 1962)</a:t>
            </a:r>
            <a:r>
              <a:rPr dirty="0"/>
              <a:t>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824" y="300572"/>
            <a:ext cx="2396412" cy="179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6876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1304" y="439387"/>
            <a:ext cx="8098288" cy="63818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>
              <a:lnSpc>
                <a:spcPts val="2237"/>
              </a:lnSpc>
            </a:pPr>
            <a:r>
              <a:rPr lang="it-IT" altLang="zh-CN" sz="2903" b="1" dirty="0">
                <a:latin typeface="+mj-lt"/>
                <a:cs typeface="Calibri" pitchFamily="18" charset="0"/>
              </a:rPr>
              <a:t>Il cervello infantile è organizzato dalla nascita ma col tempo la sua struttura si modifica profondamente.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245023" y="3331601"/>
            <a:ext cx="70532" cy="21518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99"/>
              </a:lnSpc>
            </a:pPr>
            <a:r>
              <a:rPr lang="en-US" altLang="zh-CN" sz="1299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L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97712" y="1201800"/>
            <a:ext cx="4468881" cy="521681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it-IT" sz="2400" dirty="0"/>
              <a:t>Il cervello è organizzato dalla nascita. Contiene conoscenze innate e sofisticati programmi per l'apprendimento.</a:t>
            </a:r>
          </a:p>
          <a:p>
            <a:r>
              <a:rPr lang="it-IT" sz="2400" dirty="0"/>
              <a:t>L’ambiente «innesca» alcuni comportamenti tipicamente umani, come il linguaggio ma ci rende anche capaci di funzioni che ci siamo «inventati» come la scrittura.</a:t>
            </a:r>
          </a:p>
          <a:p>
            <a:r>
              <a:rPr lang="it-IT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E’ l’ambiente a dare forma al cervello agendo sulla sua plasticità.</a:t>
            </a:r>
          </a:p>
          <a:p>
            <a:r>
              <a:rPr lang="it-IT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Nei primi due anni di vita i cambiamenti della struttura del cervello sono imponenti</a:t>
            </a:r>
            <a:r>
              <a:rPr lang="it-IT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.</a:t>
            </a:r>
            <a:endParaRPr lang="en-US" altLang="zh-CN" sz="1600" dirty="0">
              <a:solidFill>
                <a:srgbClr val="000000"/>
              </a:solidFill>
              <a:latin typeface="Calibri" pitchFamily="18" charset="0"/>
              <a:cs typeface="Calibri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803D95A-119B-E840-92EB-287C99050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744" y="2190822"/>
            <a:ext cx="5075400" cy="28324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189966A-505F-1045-A520-37C197A64764}"/>
              </a:ext>
            </a:extLst>
          </p:cNvPr>
          <p:cNvSpPr txBox="1"/>
          <p:nvPr/>
        </p:nvSpPr>
        <p:spPr>
          <a:xfrm>
            <a:off x="5475744" y="4787833"/>
            <a:ext cx="5075400" cy="9738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32" b="1" dirty="0"/>
              <a:t>Neonato	         1 mese               9 mesi            1 anno          Adulto</a:t>
            </a:r>
          </a:p>
          <a:p>
            <a:pPr algn="ctr"/>
            <a:r>
              <a:rPr lang="it-IT" sz="1432" b="1" dirty="0">
                <a:solidFill>
                  <a:srgbClr val="FF0000"/>
                </a:solidFill>
              </a:rPr>
              <a:t>Durante la crescita la trama nervosa diviene sempre più ricca, i neuroni si mettono in contatto gli uni con gli altri. E’ l’ambiente che, in gran parte, promuove questi cambiamenti.</a:t>
            </a:r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FED3609D-7631-8A4C-9422-A6F57EAC7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46944" y="6319601"/>
            <a:ext cx="4114800" cy="365125"/>
          </a:xfrm>
        </p:spPr>
        <p:txBody>
          <a:bodyPr/>
          <a:lstStyle/>
          <a:p>
            <a:r>
              <a:rPr lang="it-IT" dirty="0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1463036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856" y="1424310"/>
            <a:ext cx="2803527" cy="361889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71856" y="5364564"/>
            <a:ext cx="2765090" cy="137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33" dirty="0"/>
              <a:t>Emmi Pikler, 1902-1984</a:t>
            </a:r>
          </a:p>
          <a:p>
            <a:r>
              <a:rPr lang="it-IT" sz="1270" dirty="0"/>
              <a:t>DATEMI TEMPO - lo sviluppo autonomo dei movimenti nei primi anni di vita del bambino Edizioni Scientifiche, Bologna, 2015</a:t>
            </a:r>
          </a:p>
          <a:p>
            <a:pPr algn="ctr"/>
            <a:endParaRPr lang="it-IT" sz="1633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82" y="882813"/>
            <a:ext cx="3225939" cy="482738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303382" y="5848454"/>
            <a:ext cx="3225939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33" dirty="0"/>
              <a:t>Muoversi in libertà </a:t>
            </a:r>
          </a:p>
        </p:txBody>
      </p:sp>
    </p:spTree>
    <p:extLst>
      <p:ext uri="{BB962C8B-B14F-4D97-AF65-F5344CB8AC3E}">
        <p14:creationId xmlns:p14="http://schemas.microsoft.com/office/powerpoint/2010/main" val="59023171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/>
        </p:nvSpPr>
        <p:spPr>
          <a:xfrm>
            <a:off x="480060" y="1685304"/>
            <a:ext cx="5922696" cy="4213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just">
              <a:spcBef>
                <a:spcPts val="1900"/>
              </a:spcBef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dirty="0"/>
              <a:t>Il mondo di un neonato è scandito dai movimenti materni L’azione esercita un profondo effetto sulle strutture cognitive. </a:t>
            </a:r>
            <a:r>
              <a:rPr lang="it-IT" sz="2800" dirty="0"/>
              <a:t>. </a:t>
            </a:r>
          </a:p>
          <a:p>
            <a:pPr>
              <a:spcBef>
                <a:spcPts val="1900"/>
              </a:spcBef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dirty="0"/>
              <a:t>I tempi dei movimenti (il prima e il dopo) e le loro conseguenze (nessi di cause e effetto) sono alla base delle categorie temporali e causali delle strutture linguistiche.</a:t>
            </a:r>
          </a:p>
        </p:txBody>
      </p:sp>
      <p:pic>
        <p:nvPicPr>
          <p:cNvPr id="224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195" y="1268412"/>
            <a:ext cx="3551280" cy="333820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1F5F3EB-DC0F-C547-965D-51E8F5741E3F}"/>
              </a:ext>
            </a:extLst>
          </p:cNvPr>
          <p:cNvSpPr txBox="1"/>
          <p:nvPr/>
        </p:nvSpPr>
        <p:spPr>
          <a:xfrm>
            <a:off x="617220" y="148590"/>
            <a:ext cx="10892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Motricità, sviluppo e linguaggio: </a:t>
            </a:r>
            <a:r>
              <a:rPr lang="it-IT" sz="3600" dirty="0">
                <a:solidFill>
                  <a:srgbClr val="FF0000"/>
                </a:solidFill>
              </a:rPr>
              <a:t>i movimenti materni</a:t>
            </a:r>
          </a:p>
        </p:txBody>
      </p:sp>
    </p:spTree>
    <p:extLst>
      <p:ext uri="{BB962C8B-B14F-4D97-AF65-F5344CB8AC3E}">
        <p14:creationId xmlns:p14="http://schemas.microsoft.com/office/powerpoint/2010/main" val="277595106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Shape 90"/>
          <p:cNvSpPr>
            <a:spLocks noGrp="1"/>
          </p:cNvSpPr>
          <p:nvPr>
            <p:ph type="title" idx="4294967295"/>
          </p:nvPr>
        </p:nvSpPr>
        <p:spPr>
          <a:xfrm>
            <a:off x="728663" y="1422400"/>
            <a:ext cx="450555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6000"/>
            </a:lvl1pPr>
          </a:lstStyle>
          <a:p>
            <a:r>
              <a:rPr lang="en-US" sz="5000" b="1" cap="all">
                <a:solidFill>
                  <a:schemeClr val="bg1"/>
                </a:solidFill>
              </a:rPr>
              <a:t>4. IMITAZIONE E Neuroni specchio</a:t>
            </a: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A71EFA1-F2CD-344D-8C84-066E815B3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805" y="3255372"/>
            <a:ext cx="3408121" cy="222379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769E8F4-8A2F-8D4D-886E-10A2D5A2C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393" y="1192550"/>
            <a:ext cx="3105975" cy="160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8225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15465" y="1582341"/>
            <a:ext cx="8561070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/>
            <a:r>
              <a:rPr sz="2400" dirty="0">
                <a:latin typeface="Arial Narrow"/>
                <a:cs typeface="Arial Narrow"/>
              </a:rPr>
              <a:t>Fino</a:t>
            </a:r>
            <a:r>
              <a:rPr sz="2400" spc="4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a qu</a:t>
            </a:r>
            <a:r>
              <a:rPr sz="2400" spc="-8" dirty="0">
                <a:latin typeface="Arial Narrow"/>
                <a:cs typeface="Arial Narrow"/>
              </a:rPr>
              <a:t>a</a:t>
            </a:r>
            <a:r>
              <a:rPr sz="2400" dirty="0">
                <a:latin typeface="Arial Narrow"/>
                <a:cs typeface="Arial Narrow"/>
              </a:rPr>
              <a:t>lche</a:t>
            </a:r>
            <a:r>
              <a:rPr sz="2400" spc="23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decennio</a:t>
            </a:r>
            <a:r>
              <a:rPr sz="2400" spc="19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fa</a:t>
            </a:r>
            <a:r>
              <a:rPr sz="2400" spc="8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si pensava</a:t>
            </a:r>
            <a:r>
              <a:rPr sz="2400" spc="26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che</a:t>
            </a:r>
            <a:r>
              <a:rPr sz="2400" spc="8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l’imitazione</a:t>
            </a:r>
            <a:r>
              <a:rPr sz="2400" spc="19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fosse</a:t>
            </a:r>
            <a:r>
              <a:rPr sz="2400" spc="15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una</a:t>
            </a:r>
            <a:r>
              <a:rPr sz="2400" spc="11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capacità</a:t>
            </a:r>
            <a:r>
              <a:rPr sz="2400" spc="26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dei</a:t>
            </a:r>
            <a:r>
              <a:rPr sz="2400" spc="4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bam</a:t>
            </a:r>
            <a:r>
              <a:rPr sz="2400" spc="-8" dirty="0">
                <a:latin typeface="Arial Narrow"/>
                <a:cs typeface="Arial Narrow"/>
              </a:rPr>
              <a:t>b</a:t>
            </a:r>
            <a:r>
              <a:rPr sz="2400" dirty="0">
                <a:latin typeface="Arial Narrow"/>
                <a:cs typeface="Arial Narrow"/>
              </a:rPr>
              <a:t>ini</a:t>
            </a:r>
            <a:r>
              <a:rPr sz="2400" spc="23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più</a:t>
            </a:r>
            <a:r>
              <a:rPr sz="2400" spc="8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gra</a:t>
            </a:r>
            <a:r>
              <a:rPr sz="2400" spc="-8" dirty="0">
                <a:latin typeface="Arial Narrow"/>
                <a:cs typeface="Arial Narrow"/>
              </a:rPr>
              <a:t>n</a:t>
            </a:r>
            <a:r>
              <a:rPr sz="2400" dirty="0">
                <a:latin typeface="Arial Narrow"/>
                <a:cs typeface="Arial Narrow"/>
              </a:rPr>
              <a:t>di; tut</a:t>
            </a:r>
            <a:r>
              <a:rPr sz="2400" spc="-8" dirty="0">
                <a:latin typeface="Arial Narrow"/>
                <a:cs typeface="Arial Narrow"/>
              </a:rPr>
              <a:t>t</a:t>
            </a:r>
            <a:r>
              <a:rPr sz="2400" spc="-4" dirty="0">
                <a:latin typeface="Arial Narrow"/>
                <a:cs typeface="Arial Narrow"/>
              </a:rPr>
              <a:t>avia</a:t>
            </a:r>
            <a:r>
              <a:rPr sz="2400" dirty="0">
                <a:latin typeface="Arial Narrow"/>
                <a:cs typeface="Arial Narrow"/>
              </a:rPr>
              <a:t>,</a:t>
            </a:r>
            <a:r>
              <a:rPr sz="2400" spc="-94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Arial Narrow"/>
                <a:cs typeface="Arial Narrow"/>
              </a:rPr>
              <a:t>And</a:t>
            </a:r>
            <a:r>
              <a:rPr sz="2400" spc="-8" dirty="0">
                <a:solidFill>
                  <a:srgbClr val="FF0000"/>
                </a:solidFill>
                <a:latin typeface="Arial Narrow"/>
                <a:cs typeface="Arial Narrow"/>
              </a:rPr>
              <a:t>r</a:t>
            </a:r>
            <a:r>
              <a:rPr sz="2400" spc="-4" dirty="0">
                <a:solidFill>
                  <a:srgbClr val="FF0000"/>
                </a:solidFill>
                <a:latin typeface="Arial Narrow"/>
                <a:cs typeface="Arial Narrow"/>
              </a:rPr>
              <a:t>e</a:t>
            </a:r>
            <a:r>
              <a:rPr sz="2400" dirty="0">
                <a:solidFill>
                  <a:srgbClr val="FF0000"/>
                </a:solidFill>
                <a:latin typeface="Arial Narrow"/>
                <a:cs typeface="Arial Narrow"/>
              </a:rPr>
              <a:t>w</a:t>
            </a:r>
            <a:r>
              <a:rPr sz="2400" spc="-26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4" dirty="0">
                <a:solidFill>
                  <a:srgbClr val="FF0000"/>
                </a:solidFill>
                <a:latin typeface="Arial Narrow"/>
                <a:cs typeface="Arial Narrow"/>
              </a:rPr>
              <a:t>Melt</a:t>
            </a:r>
            <a:r>
              <a:rPr sz="2400" spc="-8" dirty="0">
                <a:solidFill>
                  <a:srgbClr val="FF0000"/>
                </a:solidFill>
                <a:latin typeface="Arial Narrow"/>
                <a:cs typeface="Arial Narrow"/>
              </a:rPr>
              <a:t>z</a:t>
            </a:r>
            <a:r>
              <a:rPr sz="2400" spc="-4" dirty="0">
                <a:solidFill>
                  <a:srgbClr val="FF0000"/>
                </a:solidFill>
                <a:latin typeface="Arial Narrow"/>
                <a:cs typeface="Arial Narrow"/>
              </a:rPr>
              <a:t>o</a:t>
            </a:r>
            <a:r>
              <a:rPr sz="2400" spc="-30" dirty="0">
                <a:solidFill>
                  <a:srgbClr val="FF0000"/>
                </a:solidFill>
                <a:latin typeface="Arial Narrow"/>
                <a:cs typeface="Arial Narrow"/>
              </a:rPr>
              <a:t>f</a:t>
            </a:r>
            <a:r>
              <a:rPr sz="2400" dirty="0">
                <a:solidFill>
                  <a:srgbClr val="FF0000"/>
                </a:solidFill>
                <a:latin typeface="Arial Narrow"/>
                <a:cs typeface="Arial Narrow"/>
              </a:rPr>
              <a:t>f</a:t>
            </a:r>
            <a:r>
              <a:rPr sz="2400" spc="-19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ha</a:t>
            </a:r>
            <a:r>
              <a:rPr sz="2400" spc="8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mes</a:t>
            </a:r>
            <a:r>
              <a:rPr sz="2400" spc="-8" dirty="0">
                <a:latin typeface="Arial Narrow"/>
                <a:cs typeface="Arial Narrow"/>
              </a:rPr>
              <a:t>s</a:t>
            </a:r>
            <a:r>
              <a:rPr sz="2400" dirty="0">
                <a:latin typeface="Arial Narrow"/>
                <a:cs typeface="Arial Narrow"/>
              </a:rPr>
              <a:t>o</a:t>
            </a:r>
            <a:r>
              <a:rPr sz="2400" spc="11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in</a:t>
            </a:r>
            <a:r>
              <a:rPr sz="2400" spc="4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disc</a:t>
            </a:r>
            <a:r>
              <a:rPr sz="2400" spc="-8" dirty="0">
                <a:latin typeface="Arial Narrow"/>
                <a:cs typeface="Arial Narrow"/>
              </a:rPr>
              <a:t>u</a:t>
            </a:r>
            <a:r>
              <a:rPr sz="2400" dirty="0">
                <a:latin typeface="Arial Narrow"/>
                <a:cs typeface="Arial Narrow"/>
              </a:rPr>
              <a:t>ssione</a:t>
            </a:r>
            <a:r>
              <a:rPr sz="2400" spc="23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qu</a:t>
            </a:r>
            <a:r>
              <a:rPr sz="2400" spc="-8" dirty="0">
                <a:latin typeface="Arial Narrow"/>
                <a:cs typeface="Arial Narrow"/>
              </a:rPr>
              <a:t>e</a:t>
            </a:r>
            <a:r>
              <a:rPr sz="2400" dirty="0">
                <a:latin typeface="Arial Narrow"/>
                <a:cs typeface="Arial Narrow"/>
              </a:rPr>
              <a:t>s</a:t>
            </a:r>
            <a:r>
              <a:rPr sz="2400" spc="4" dirty="0">
                <a:latin typeface="Arial Narrow"/>
                <a:cs typeface="Arial Narrow"/>
              </a:rPr>
              <a:t>t</a:t>
            </a:r>
            <a:r>
              <a:rPr sz="2400" dirty="0">
                <a:latin typeface="Arial Narrow"/>
                <a:cs typeface="Arial Narrow"/>
              </a:rPr>
              <a:t>a</a:t>
            </a:r>
            <a:r>
              <a:rPr sz="2400" spc="19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cre</a:t>
            </a:r>
            <a:r>
              <a:rPr sz="2400" spc="-8" dirty="0">
                <a:latin typeface="Arial Narrow"/>
                <a:cs typeface="Arial Narrow"/>
              </a:rPr>
              <a:t>d</a:t>
            </a:r>
            <a:r>
              <a:rPr sz="2400" dirty="0">
                <a:latin typeface="Arial Narrow"/>
                <a:cs typeface="Arial Narrow"/>
              </a:rPr>
              <a:t>enza</a:t>
            </a:r>
            <a:r>
              <a:rPr sz="2400" spc="19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a partire</a:t>
            </a:r>
            <a:r>
              <a:rPr sz="2400" spc="8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da</a:t>
            </a:r>
            <a:r>
              <a:rPr sz="2400" spc="-8" dirty="0">
                <a:latin typeface="Arial Narrow"/>
                <a:cs typeface="Arial Narrow"/>
              </a:rPr>
              <a:t>g</a:t>
            </a:r>
            <a:r>
              <a:rPr sz="2400" dirty="0">
                <a:latin typeface="Arial Narrow"/>
                <a:cs typeface="Arial Narrow"/>
              </a:rPr>
              <a:t>li</a:t>
            </a:r>
            <a:r>
              <a:rPr sz="2400" spc="19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an</a:t>
            </a:r>
            <a:r>
              <a:rPr sz="2400" spc="-8" dirty="0">
                <a:latin typeface="Arial Narrow"/>
                <a:cs typeface="Arial Narrow"/>
              </a:rPr>
              <a:t>n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15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‘70,</a:t>
            </a:r>
            <a:r>
              <a:rPr sz="2400" spc="8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in</a:t>
            </a:r>
            <a:r>
              <a:rPr sz="2400" spc="4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cui</a:t>
            </a:r>
            <a:r>
              <a:rPr sz="2400" spc="8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ha </a:t>
            </a:r>
            <a:r>
              <a:rPr sz="2400" spc="-4" dirty="0">
                <a:latin typeface="Arial Narrow"/>
                <a:cs typeface="Arial Narrow"/>
              </a:rPr>
              <a:t>condott</a:t>
            </a:r>
            <a:r>
              <a:rPr sz="2400" dirty="0">
                <a:latin typeface="Arial Narrow"/>
                <a:cs typeface="Arial Narrow"/>
              </a:rPr>
              <a:t>o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Arial Narrow"/>
                <a:cs typeface="Arial Narrow"/>
              </a:rPr>
              <a:t>un</a:t>
            </a:r>
            <a:r>
              <a:rPr sz="2400" dirty="0">
                <a:latin typeface="Arial Narrow"/>
                <a:cs typeface="Arial Narrow"/>
              </a:rPr>
              <a:t>a</a:t>
            </a:r>
            <a:r>
              <a:rPr sz="2400" spc="-26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Arial Narrow"/>
                <a:cs typeface="Arial Narrow"/>
              </a:rPr>
              <a:t>seri</a:t>
            </a:r>
            <a:r>
              <a:rPr sz="2400" dirty="0">
                <a:latin typeface="Arial Narrow"/>
                <a:cs typeface="Arial Narrow"/>
              </a:rPr>
              <a:t>e</a:t>
            </a:r>
            <a:r>
              <a:rPr sz="2400" spc="-34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Arial Narrow"/>
                <a:cs typeface="Arial Narrow"/>
              </a:rPr>
              <a:t>d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38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Arial Narrow"/>
                <a:cs typeface="Arial Narrow"/>
              </a:rPr>
              <a:t>espe</a:t>
            </a:r>
            <a:r>
              <a:rPr sz="2400" spc="-8" dirty="0">
                <a:latin typeface="Arial Narrow"/>
                <a:cs typeface="Arial Narrow"/>
              </a:rPr>
              <a:t>r</a:t>
            </a:r>
            <a:r>
              <a:rPr sz="2400" spc="-4" dirty="0">
                <a:latin typeface="Arial Narrow"/>
                <a:cs typeface="Arial Narrow"/>
              </a:rPr>
              <a:t>ime</a:t>
            </a:r>
            <a:r>
              <a:rPr sz="2400" dirty="0">
                <a:latin typeface="Arial Narrow"/>
                <a:cs typeface="Arial Narrow"/>
              </a:rPr>
              <a:t>n</a:t>
            </a:r>
            <a:r>
              <a:rPr sz="2400" spc="-4" dirty="0">
                <a:latin typeface="Arial Narrow"/>
                <a:cs typeface="Arial Narrow"/>
              </a:rPr>
              <a:t>t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Arial Narrow"/>
                <a:cs typeface="Arial Narrow"/>
              </a:rPr>
              <a:t>i</a:t>
            </a:r>
            <a:r>
              <a:rPr sz="2400" dirty="0">
                <a:latin typeface="Arial Narrow"/>
                <a:cs typeface="Arial Narrow"/>
              </a:rPr>
              <a:t>n</a:t>
            </a:r>
            <a:r>
              <a:rPr sz="2400" spc="-38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Arial Narrow"/>
                <a:cs typeface="Arial Narrow"/>
              </a:rPr>
              <a:t>cu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34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Arial Narrow"/>
                <a:cs typeface="Arial Narrow"/>
              </a:rPr>
              <a:t>h</a:t>
            </a:r>
            <a:r>
              <a:rPr sz="2400" dirty="0">
                <a:latin typeface="Arial Narrow"/>
                <a:cs typeface="Arial Narrow"/>
              </a:rPr>
              <a:t>a</a:t>
            </a:r>
            <a:r>
              <a:rPr sz="2400" spc="-34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Arial Narrow"/>
                <a:cs typeface="Arial Narrow"/>
              </a:rPr>
              <a:t>dimostrat</a:t>
            </a:r>
            <a:r>
              <a:rPr sz="2400" dirty="0">
                <a:latin typeface="Arial Narrow"/>
                <a:cs typeface="Arial Narrow"/>
              </a:rPr>
              <a:t>o</a:t>
            </a:r>
            <a:r>
              <a:rPr sz="2400" spc="-19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Arial Narrow"/>
                <a:cs typeface="Arial Narrow"/>
              </a:rPr>
              <a:t>ch</a:t>
            </a:r>
            <a:r>
              <a:rPr sz="2400" dirty="0">
                <a:latin typeface="Arial Narrow"/>
                <a:cs typeface="Arial Narrow"/>
              </a:rPr>
              <a:t>e</a:t>
            </a:r>
            <a:r>
              <a:rPr sz="2400" spc="-34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Arial Narrow"/>
                <a:cs typeface="Arial Narrow"/>
              </a:rPr>
              <a:t>anch</a:t>
            </a:r>
            <a:r>
              <a:rPr sz="2400" dirty="0">
                <a:latin typeface="Arial Narrow"/>
                <a:cs typeface="Arial Narrow"/>
              </a:rPr>
              <a:t>e</a:t>
            </a:r>
            <a:r>
              <a:rPr sz="2400" spc="-19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41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Arial Narrow"/>
                <a:cs typeface="Arial Narrow"/>
              </a:rPr>
              <a:t>neonat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11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Arial Narrow"/>
                <a:cs typeface="Arial Narrow"/>
              </a:rPr>
              <a:t>d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41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Arial Narrow"/>
                <a:cs typeface="Arial Narrow"/>
              </a:rPr>
              <a:t>poch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19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Arial Narrow"/>
                <a:cs typeface="Arial Narrow"/>
              </a:rPr>
              <a:t>giorn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34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Arial Narrow"/>
                <a:cs typeface="Arial Narrow"/>
              </a:rPr>
              <a:t>son</a:t>
            </a:r>
            <a:r>
              <a:rPr sz="2400" dirty="0">
                <a:latin typeface="Arial Narrow"/>
                <a:cs typeface="Arial Narrow"/>
              </a:rPr>
              <a:t>o</a:t>
            </a:r>
            <a:r>
              <a:rPr sz="2400" spc="-19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Arial Narrow"/>
                <a:cs typeface="Arial Narrow"/>
              </a:rPr>
              <a:t>i</a:t>
            </a:r>
            <a:r>
              <a:rPr sz="2400" dirty="0">
                <a:latin typeface="Arial Narrow"/>
                <a:cs typeface="Arial Narrow"/>
              </a:rPr>
              <a:t>n</a:t>
            </a:r>
            <a:r>
              <a:rPr sz="2400" spc="-38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Arial Narrow"/>
                <a:cs typeface="Arial Narrow"/>
              </a:rPr>
              <a:t>gra</a:t>
            </a:r>
            <a:r>
              <a:rPr sz="2400" spc="-8" dirty="0">
                <a:latin typeface="Arial Narrow"/>
                <a:cs typeface="Arial Narrow"/>
              </a:rPr>
              <a:t>d</a:t>
            </a:r>
            <a:r>
              <a:rPr sz="2400" dirty="0">
                <a:latin typeface="Arial Narrow"/>
                <a:cs typeface="Arial Narrow"/>
              </a:rPr>
              <a:t>o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Arial Narrow"/>
                <a:cs typeface="Arial Narrow"/>
              </a:rPr>
              <a:t>d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38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Arial Narrow"/>
                <a:cs typeface="Arial Narrow"/>
              </a:rPr>
              <a:t>imitare.</a:t>
            </a:r>
            <a:endParaRPr sz="24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48950" y="3384995"/>
            <a:ext cx="2996375" cy="24271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603177" y="5673703"/>
            <a:ext cx="1471613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350" i="1" spc="-4" dirty="0">
                <a:latin typeface="Arial Narrow"/>
                <a:cs typeface="Arial Narrow"/>
              </a:rPr>
              <a:t>Meltzo</a:t>
            </a:r>
            <a:r>
              <a:rPr sz="1350" i="1" spc="-23" dirty="0">
                <a:latin typeface="Arial Narrow"/>
                <a:cs typeface="Arial Narrow"/>
              </a:rPr>
              <a:t>f</a:t>
            </a:r>
            <a:r>
              <a:rPr sz="1350" i="1" dirty="0">
                <a:latin typeface="Arial Narrow"/>
                <a:cs typeface="Arial Narrow"/>
              </a:rPr>
              <a:t>f</a:t>
            </a:r>
            <a:r>
              <a:rPr sz="1350" i="1" spc="-26" dirty="0">
                <a:latin typeface="Times New Roman"/>
                <a:cs typeface="Times New Roman"/>
              </a:rPr>
              <a:t> </a:t>
            </a:r>
            <a:r>
              <a:rPr sz="1350" i="1" spc="-8" dirty="0">
                <a:latin typeface="Arial Narrow"/>
                <a:cs typeface="Arial Narrow"/>
              </a:rPr>
              <a:t>&amp;</a:t>
            </a:r>
            <a:r>
              <a:rPr sz="1350" i="1" spc="-30" dirty="0">
                <a:latin typeface="Times New Roman"/>
                <a:cs typeface="Times New Roman"/>
              </a:rPr>
              <a:t> </a:t>
            </a:r>
            <a:r>
              <a:rPr sz="1350" i="1" spc="-4" dirty="0">
                <a:latin typeface="Arial Narrow"/>
                <a:cs typeface="Arial Narrow"/>
              </a:rPr>
              <a:t>Mo</a:t>
            </a:r>
            <a:r>
              <a:rPr sz="1350" i="1" dirty="0">
                <a:latin typeface="Arial Narrow"/>
                <a:cs typeface="Arial Narrow"/>
              </a:rPr>
              <a:t>ore,</a:t>
            </a:r>
            <a:r>
              <a:rPr sz="1350" i="1" spc="-26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Arial Narrow"/>
                <a:cs typeface="Arial Narrow"/>
              </a:rPr>
              <a:t>1977</a:t>
            </a:r>
            <a:endParaRPr sz="135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29195" y="706515"/>
            <a:ext cx="3409371" cy="678658"/>
          </a:xfrm>
          <a:prstGeom prst="rect">
            <a:avLst/>
          </a:prstGeom>
        </p:spPr>
        <p:txBody>
          <a:bodyPr vert="horz" wrap="square" lIns="0" tIns="68591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693896" algn="ctr"/>
            <a:r>
              <a:rPr lang="it-IT" spc="-19" dirty="0"/>
              <a:t>L’imitazione</a:t>
            </a:r>
            <a:endParaRPr spc="-23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2D7FC4D-594D-1F4F-A65C-97700FEFE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42033260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CABCC402-B4D6-4E4D-955D-EA14CDA2C2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971800"/>
            <a:ext cx="7848600" cy="3352800"/>
          </a:xfrm>
        </p:spPr>
        <p:txBody>
          <a:bodyPr/>
          <a:lstStyle/>
          <a:p>
            <a:pPr algn="l"/>
            <a:r>
              <a:rPr lang="it-IT" altLang="ja-JP" dirty="0">
                <a:solidFill>
                  <a:schemeClr val="tx1"/>
                </a:solidFill>
                <a:latin typeface="+mn-lt"/>
              </a:rPr>
              <a:t>Comprendiamo un’azione in quanto la sua rappresentazione motoria è attiva nel nostro cervello.</a:t>
            </a:r>
            <a:endParaRPr lang="it-IT" altLang="it-IT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0418" name="Picture 4" descr="hilgard02">
            <a:hlinkClick r:id="rId3"/>
            <a:extLst>
              <a:ext uri="{FF2B5EF4-FFF2-40B4-BE49-F238E27FC236}">
                <a16:creationId xmlns:a16="http://schemas.microsoft.com/office/drawing/2014/main" id="{967095AD-F38C-D145-A495-73C8E5E4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304800"/>
            <a:ext cx="55657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5">
            <a:extLst>
              <a:ext uri="{FF2B5EF4-FFF2-40B4-BE49-F238E27FC236}">
                <a16:creationId xmlns:a16="http://schemas.microsoft.com/office/drawing/2014/main" id="{15F1F9FB-694A-D84C-AF37-6410E2F30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6563" y="-19685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60420" name="Rectangle 6">
            <a:extLst>
              <a:ext uri="{FF2B5EF4-FFF2-40B4-BE49-F238E27FC236}">
                <a16:creationId xmlns:a16="http://schemas.microsoft.com/office/drawing/2014/main" id="{9CE87F03-A81F-7847-A115-BD69FB72C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6563" y="-196850"/>
            <a:ext cx="87804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60421" name="Rectangle 7">
            <a:extLst>
              <a:ext uri="{FF2B5EF4-FFF2-40B4-BE49-F238E27FC236}">
                <a16:creationId xmlns:a16="http://schemas.microsoft.com/office/drawing/2014/main" id="{EDFCCA32-8A23-3E44-971B-2E60C2E77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2590800"/>
            <a:ext cx="1981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1200">
                <a:cs typeface="Arial" panose="020B0604020202020204" pitchFamily="34" charset="0"/>
              </a:rPr>
              <a:t>Meltzoff e Moore, 1983</a:t>
            </a:r>
            <a:r>
              <a:rPr lang="it-IT" altLang="it-IT" sz="1400">
                <a:cs typeface="Arial" panose="020B0604020202020204" pitchFamily="34" charset="0"/>
              </a:rPr>
              <a:t> </a:t>
            </a:r>
            <a:endParaRPr lang="it-IT" altLang="it-IT">
              <a:cs typeface="Arial" panose="020B0604020202020204" pitchFamily="34" charset="0"/>
            </a:endParaRPr>
          </a:p>
          <a:p>
            <a:pPr algn="ctr"/>
            <a:endParaRPr lang="it-IT" altLang="it-IT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E5085ABF-6DC3-1341-89FC-B60CFB6A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28979103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5B03B8B-3ACF-2440-BD0A-FC0B4BDD15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it-IT" sz="3600" dirty="0">
                <a:latin typeface="+mn-lt"/>
              </a:rPr>
              <a:t>APPRENDIMENTO OSSERVATIVO</a:t>
            </a: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32A496A1-4A82-F94C-AD36-958C559A29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altLang="it-IT" sz="3200" dirty="0"/>
              <a:t>Bandura e la teoria </a:t>
            </a:r>
            <a:r>
              <a:rPr lang="it-IT" altLang="it-IT" sz="3200" i="1" dirty="0"/>
              <a:t>dell’apprendimento sociale </a:t>
            </a:r>
            <a:r>
              <a:rPr lang="it-IT" altLang="it-IT" sz="3200" dirty="0"/>
              <a:t>(rinforzi e punizioni: sistema ottimale per non dover provare tutto sulla “propria pelle”)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3200" dirty="0"/>
              <a:t>Dal punto di vista motorio il soggetto deve avere le capacità fisiche e intellettuali per mettere in pratica ciò che ha visto: non saprei eseguire un salto mortale, ma se lo so già fare, osservare un altro può aiutarmi ad assimilare delle nuove strategie (entrano in gioco anche capacità </a:t>
            </a:r>
            <a:r>
              <a:rPr lang="it-IT" altLang="it-IT" sz="3200" dirty="0" err="1"/>
              <a:t>attenzionali</a:t>
            </a:r>
            <a:r>
              <a:rPr lang="it-IT" altLang="it-IT" sz="3200" dirty="0"/>
              <a:t> e di memoria)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64D4099-E0A0-2B4E-9D66-0E4095379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1924499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>
            <a:extLst>
              <a:ext uri="{FF2B5EF4-FFF2-40B4-BE49-F238E27FC236}">
                <a16:creationId xmlns:a16="http://schemas.microsoft.com/office/drawing/2014/main" id="{DEB79D51-2DF1-F24F-9E19-194BE2B1A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620714"/>
            <a:ext cx="45243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>
            <a:extLst>
              <a:ext uri="{FF2B5EF4-FFF2-40B4-BE49-F238E27FC236}">
                <a16:creationId xmlns:a16="http://schemas.microsoft.com/office/drawing/2014/main" id="{2765F4AE-6B7D-AE42-9A77-8DA437D31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9" y="549276"/>
            <a:ext cx="1150937" cy="39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sz="1000">
                <a:solidFill>
                  <a:srgbClr val="000000"/>
                </a:solidFill>
              </a:rPr>
              <a:t>Corteccia motoria primaria</a:t>
            </a:r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5033DEAA-676A-6644-BB0B-29C9BF35D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1557339"/>
            <a:ext cx="1150937" cy="39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sz="1000">
                <a:solidFill>
                  <a:srgbClr val="000000"/>
                </a:solidFill>
              </a:rPr>
              <a:t>Corteccia premotoria</a:t>
            </a:r>
          </a:p>
        </p:txBody>
      </p:sp>
      <p:sp>
        <p:nvSpPr>
          <p:cNvPr id="37893" name="Text Box 5">
            <a:extLst>
              <a:ext uri="{FF2B5EF4-FFF2-40B4-BE49-F238E27FC236}">
                <a16:creationId xmlns:a16="http://schemas.microsoft.com/office/drawing/2014/main" id="{D5FF77B5-4CF5-4E49-A11D-BFC48024F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4" y="1196976"/>
            <a:ext cx="1222374" cy="39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sz="1000" dirty="0">
                <a:solidFill>
                  <a:srgbClr val="000000"/>
                </a:solidFill>
              </a:rPr>
              <a:t>Corteccia supplementare</a:t>
            </a:r>
          </a:p>
        </p:txBody>
      </p:sp>
      <p:sp>
        <p:nvSpPr>
          <p:cNvPr id="49157" name="Text Box 6">
            <a:extLst>
              <a:ext uri="{FF2B5EF4-FFF2-40B4-BE49-F238E27FC236}">
                <a16:creationId xmlns:a16="http://schemas.microsoft.com/office/drawing/2014/main" id="{8A318BB4-374C-F148-A780-93AC75DF2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906" y="4417358"/>
            <a:ext cx="106441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I movimenti volontari dipendono dalla corteccia motoria primaria da cui partono gli ordini per i muscoli. Il movimento viene </a:t>
            </a:r>
            <a:r>
              <a:rPr lang="ja-JP" altLang="it-IT" sz="2400">
                <a:solidFill>
                  <a:srgbClr val="000000"/>
                </a:solidFill>
                <a:latin typeface="Arial" panose="020B0604020202020204" pitchFamily="34" charset="0"/>
              </a:rPr>
              <a:t>“</a:t>
            </a:r>
            <a:r>
              <a:rPr lang="it-IT" altLang="ja-JP" sz="2400" dirty="0">
                <a:solidFill>
                  <a:srgbClr val="000000"/>
                </a:solidFill>
                <a:latin typeface="Arial" panose="020B0604020202020204" pitchFamily="34" charset="0"/>
              </a:rPr>
              <a:t>preparato</a:t>
            </a:r>
            <a:r>
              <a:rPr lang="ja-JP" altLang="it-IT" sz="2400">
                <a:solidFill>
                  <a:srgbClr val="000000"/>
                </a:solidFill>
                <a:latin typeface="Arial" panose="020B0604020202020204" pitchFamily="34" charset="0"/>
              </a:rPr>
              <a:t>”</a:t>
            </a:r>
            <a:r>
              <a:rPr lang="it-IT" altLang="ja-JP" sz="2400" dirty="0">
                <a:solidFill>
                  <a:srgbClr val="000000"/>
                </a:solidFill>
                <a:latin typeface="Arial" panose="020B0604020202020204" pitchFamily="34" charset="0"/>
              </a:rPr>
              <a:t> dalla corteccia premotoria e supplementare. Nella corteccia premotoria sono localizzati i neuroni-specchio che entrano in funzione quando osserviamo un</a:t>
            </a:r>
            <a:r>
              <a:rPr lang="ja-JP" altLang="it-IT" sz="2400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it-IT" altLang="ja-JP" sz="2400" dirty="0">
                <a:solidFill>
                  <a:srgbClr val="000000"/>
                </a:solidFill>
                <a:latin typeface="Arial" panose="020B0604020202020204" pitchFamily="34" charset="0"/>
              </a:rPr>
              <a:t>altra persona compiere semplici azioni motorie.</a:t>
            </a:r>
            <a:endParaRPr lang="it-IT" altLang="it-IT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40AACA2C-CA8C-1946-9843-57777C335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22800533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3279FA0B-E013-3E4B-BEB1-C16E04C3D2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0160" y="228600"/>
            <a:ext cx="9532620" cy="2057400"/>
          </a:xfrm>
        </p:spPr>
        <p:txBody>
          <a:bodyPr>
            <a:normAutofit fontScale="90000"/>
          </a:bodyPr>
          <a:lstStyle/>
          <a:p>
            <a:r>
              <a:rPr lang="it-IT" altLang="it-IT" dirty="0">
                <a:latin typeface="+mn-lt"/>
              </a:rPr>
              <a:t>Neuroni specchio.</a:t>
            </a:r>
            <a:br>
              <a:rPr lang="it-IT" altLang="it-IT" dirty="0">
                <a:latin typeface="+mn-lt"/>
              </a:rPr>
            </a:br>
            <a:r>
              <a:rPr lang="it-IT" altLang="it-IT" sz="3600" dirty="0">
                <a:latin typeface="+mn-lt"/>
              </a:rPr>
              <a:t>Quando osserviamo un movimento si attiva una parte della nostra corteccia che si prepara ad eseguirlo</a:t>
            </a:r>
          </a:p>
        </p:txBody>
      </p:sp>
      <p:graphicFrame>
        <p:nvGraphicFramePr>
          <p:cNvPr id="51202" name="Object 3">
            <a:extLst>
              <a:ext uri="{FF2B5EF4-FFF2-40B4-BE49-F238E27FC236}">
                <a16:creationId xmlns:a16="http://schemas.microsoft.com/office/drawing/2014/main" id="{35FDC7C3-121F-594B-9B2C-FEFBF14A02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2600" y="2819401"/>
          <a:ext cx="4724400" cy="295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" name="ClipArt" r:id="rId4" imgW="5715000" imgH="3225800" progId="MS_ClipArt_Gallery.2">
                  <p:embed/>
                </p:oleObj>
              </mc:Choice>
              <mc:Fallback>
                <p:oleObj name="ClipArt" r:id="rId4" imgW="5715000" imgH="3225800" progId="MS_ClipArt_Gallery.2">
                  <p:embed/>
                  <p:pic>
                    <p:nvPicPr>
                      <p:cNvPr id="51202" name="Object 3">
                        <a:extLst>
                          <a:ext uri="{FF2B5EF4-FFF2-40B4-BE49-F238E27FC236}">
                            <a16:creationId xmlns:a16="http://schemas.microsoft.com/office/drawing/2014/main" id="{35FDC7C3-121F-594B-9B2C-FEFBF14A02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780" r="2100"/>
                      <a:stretch>
                        <a:fillRect/>
                      </a:stretch>
                    </p:blipFill>
                    <p:spPr bwMode="auto">
                      <a:xfrm>
                        <a:off x="1752600" y="2819401"/>
                        <a:ext cx="4724400" cy="295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03" name="Picture 4" descr="F5_closeup">
            <a:extLst>
              <a:ext uri="{FF2B5EF4-FFF2-40B4-BE49-F238E27FC236}">
                <a16:creationId xmlns:a16="http://schemas.microsoft.com/office/drawing/2014/main" id="{91D4B2FD-4605-264B-807A-C33202B69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048000"/>
            <a:ext cx="20843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Line 5">
            <a:extLst>
              <a:ext uri="{FF2B5EF4-FFF2-40B4-BE49-F238E27FC236}">
                <a16:creationId xmlns:a16="http://schemas.microsoft.com/office/drawing/2014/main" id="{CDF6BB1E-6574-F448-8C34-2452681D64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3800" y="3429000"/>
            <a:ext cx="1257300" cy="5476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05" name="Text Box 6">
            <a:extLst>
              <a:ext uri="{FF2B5EF4-FFF2-40B4-BE49-F238E27FC236}">
                <a16:creationId xmlns:a16="http://schemas.microsoft.com/office/drawing/2014/main" id="{49BAE177-FCCF-3746-8139-81CAAD920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1" y="2870201"/>
            <a:ext cx="1603375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it-IT" altLang="it-IT" sz="1600" b="1">
                <a:solidFill>
                  <a:srgbClr val="FF3300"/>
                </a:solidFill>
              </a:rPr>
              <a:t>Area marginale</a:t>
            </a:r>
          </a:p>
          <a:p>
            <a:pPr>
              <a:spcBef>
                <a:spcPct val="20000"/>
              </a:spcBef>
            </a:pPr>
            <a:r>
              <a:rPr lang="it-IT" altLang="it-IT" sz="1600" b="1">
                <a:solidFill>
                  <a:srgbClr val="FF3300"/>
                </a:solidFill>
              </a:rPr>
              <a:t>della corteccia </a:t>
            </a:r>
          </a:p>
          <a:p>
            <a:pPr>
              <a:spcBef>
                <a:spcPct val="20000"/>
              </a:spcBef>
            </a:pPr>
            <a:r>
              <a:rPr lang="it-IT" altLang="it-IT" sz="1600" b="1">
                <a:solidFill>
                  <a:srgbClr val="FF3300"/>
                </a:solidFill>
              </a:rPr>
              <a:t>premotoria F5: </a:t>
            </a:r>
          </a:p>
          <a:p>
            <a:pPr>
              <a:spcBef>
                <a:spcPct val="20000"/>
              </a:spcBef>
            </a:pPr>
            <a:r>
              <a:rPr lang="it-IT" altLang="it-IT" sz="1600" b="1">
                <a:solidFill>
                  <a:srgbClr val="FF3300"/>
                </a:solidFill>
              </a:rPr>
              <a:t>neuroni normali</a:t>
            </a:r>
            <a:endParaRPr lang="en-GB" altLang="it-IT" sz="1400" b="1">
              <a:solidFill>
                <a:srgbClr val="FF3300"/>
              </a:solidFill>
            </a:endParaRPr>
          </a:p>
        </p:txBody>
      </p:sp>
      <p:sp>
        <p:nvSpPr>
          <p:cNvPr id="51206" name="Line 7">
            <a:extLst>
              <a:ext uri="{FF2B5EF4-FFF2-40B4-BE49-F238E27FC236}">
                <a16:creationId xmlns:a16="http://schemas.microsoft.com/office/drawing/2014/main" id="{893BA3A8-A60F-2E4A-AE65-C4F4DD7EB31C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4191000"/>
            <a:ext cx="1244600" cy="5476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07" name="Text Box 8">
            <a:extLst>
              <a:ext uri="{FF2B5EF4-FFF2-40B4-BE49-F238E27FC236}">
                <a16:creationId xmlns:a16="http://schemas.microsoft.com/office/drawing/2014/main" id="{31D26992-834C-1948-881A-AFB573EB6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4800601"/>
            <a:ext cx="155733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it-IT" altLang="it-IT" sz="1600" b="1">
                <a:solidFill>
                  <a:srgbClr val="FF3300"/>
                </a:solidFill>
              </a:rPr>
              <a:t>Area</a:t>
            </a:r>
            <a:r>
              <a:rPr lang="it-IT" altLang="it-IT" sz="1600" b="1">
                <a:solidFill>
                  <a:srgbClr val="FFFF00"/>
                </a:solidFill>
              </a:rPr>
              <a:t> </a:t>
            </a:r>
            <a:r>
              <a:rPr lang="it-IT" altLang="it-IT" sz="1600" b="1">
                <a:solidFill>
                  <a:srgbClr val="FF3300"/>
                </a:solidFill>
              </a:rPr>
              <a:t>centrale</a:t>
            </a:r>
          </a:p>
          <a:p>
            <a:pPr>
              <a:spcBef>
                <a:spcPct val="20000"/>
              </a:spcBef>
            </a:pPr>
            <a:r>
              <a:rPr lang="it-IT" altLang="it-IT" sz="1600" b="1">
                <a:solidFill>
                  <a:srgbClr val="FF3300"/>
                </a:solidFill>
              </a:rPr>
              <a:t>della corteccia</a:t>
            </a:r>
          </a:p>
          <a:p>
            <a:pPr>
              <a:spcBef>
                <a:spcPct val="20000"/>
              </a:spcBef>
            </a:pPr>
            <a:r>
              <a:rPr lang="it-IT" altLang="it-IT" sz="1600" b="1">
                <a:solidFill>
                  <a:srgbClr val="FF3300"/>
                </a:solidFill>
              </a:rPr>
              <a:t>premotoria F5:</a:t>
            </a:r>
          </a:p>
          <a:p>
            <a:pPr>
              <a:spcBef>
                <a:spcPct val="20000"/>
              </a:spcBef>
            </a:pPr>
            <a:r>
              <a:rPr lang="it-IT" altLang="it-IT" sz="1600" b="1">
                <a:solidFill>
                  <a:srgbClr val="FF3300"/>
                </a:solidFill>
              </a:rPr>
              <a:t>Mirror neurons</a:t>
            </a:r>
            <a:endParaRPr lang="en-GB" altLang="it-IT" sz="1600" b="1">
              <a:solidFill>
                <a:srgbClr val="FF3300"/>
              </a:solidFill>
            </a:endParaRPr>
          </a:p>
        </p:txBody>
      </p:sp>
      <p:sp>
        <p:nvSpPr>
          <p:cNvPr id="51208" name="Text Box 9">
            <a:extLst>
              <a:ext uri="{FF2B5EF4-FFF2-40B4-BE49-F238E27FC236}">
                <a16:creationId xmlns:a16="http://schemas.microsoft.com/office/drawing/2014/main" id="{D5313C4A-4CB5-1746-818B-6101CDFBE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172200"/>
            <a:ext cx="251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400"/>
              <a:t>Rizzolatti, Gallese, Jeannerod et al., 1995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1A2711A-579B-CF40-99AD-329935405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13835200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2">
            <a:extLst>
              <a:ext uri="{FF2B5EF4-FFF2-40B4-BE49-F238E27FC236}">
                <a16:creationId xmlns:a16="http://schemas.microsoft.com/office/drawing/2014/main" id="{69FD824F-D7A4-B640-A320-D806C4C758F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458200" y="1524000"/>
            <a:ext cx="2209800" cy="5181600"/>
          </a:xfrm>
        </p:spPr>
        <p:txBody>
          <a:bodyPr/>
          <a:lstStyle/>
          <a:p>
            <a:pPr eaLnBrk="1" hangingPunct="1">
              <a:defRPr/>
            </a:pPr>
            <a:r>
              <a:rPr lang="en-GB" sz="2000">
                <a:latin typeface="Tahoma" charset="0"/>
              </a:rPr>
              <a:t>osservazione di una bocca che afferra vs  di una bocca statica</a:t>
            </a:r>
          </a:p>
          <a:p>
            <a:pPr eaLnBrk="1" hangingPunct="1">
              <a:defRPr/>
            </a:pPr>
            <a:r>
              <a:rPr lang="en-GB" sz="2000">
                <a:latin typeface="Tahoma" charset="0"/>
              </a:rPr>
              <a:t>osservazione di una mano che afferra vs di una mano ferma</a:t>
            </a:r>
          </a:p>
          <a:p>
            <a:pPr eaLnBrk="1" hangingPunct="1">
              <a:defRPr/>
            </a:pPr>
            <a:r>
              <a:rPr lang="en-GB" sz="2000">
                <a:latin typeface="Tahoma" charset="0"/>
              </a:rPr>
              <a:t>osservazione di un piede che schiaccia vs di un piede fermo</a:t>
            </a:r>
          </a:p>
          <a:p>
            <a:pPr lvl="2" eaLnBrk="1" hangingPunct="1">
              <a:defRPr/>
            </a:pPr>
            <a:endParaRPr lang="en-GB" sz="2200">
              <a:latin typeface="Tahoma" charset="0"/>
            </a:endParaRPr>
          </a:p>
        </p:txBody>
      </p:sp>
      <p:sp>
        <p:nvSpPr>
          <p:cNvPr id="151556" name="Rectangle 3">
            <a:extLst>
              <a:ext uri="{FF2B5EF4-FFF2-40B4-BE49-F238E27FC236}">
                <a16:creationId xmlns:a16="http://schemas.microsoft.com/office/drawing/2014/main" id="{317F4ABF-5563-4241-9FA4-224DDBF916A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28600"/>
            <a:ext cx="77724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dirty="0" err="1">
                <a:latin typeface="+mn-lt"/>
                <a:cs typeface="+mj-cs"/>
              </a:rPr>
              <a:t>Imitazione</a:t>
            </a:r>
            <a:r>
              <a:rPr lang="en-US" dirty="0">
                <a:latin typeface="+mn-lt"/>
                <a:cs typeface="+mj-cs"/>
              </a:rPr>
              <a:t> e </a:t>
            </a:r>
            <a:r>
              <a:rPr lang="en-US" dirty="0" err="1">
                <a:latin typeface="+mn-lt"/>
                <a:cs typeface="+mj-cs"/>
              </a:rPr>
              <a:t>apprendimento</a:t>
            </a:r>
            <a:r>
              <a:rPr lang="en-US" dirty="0">
                <a:latin typeface="+mn-lt"/>
                <a:cs typeface="+mj-cs"/>
              </a:rPr>
              <a:t>: </a:t>
            </a:r>
            <a:r>
              <a:rPr lang="en-US" dirty="0" err="1">
                <a:latin typeface="+mn-lt"/>
                <a:cs typeface="+mj-cs"/>
              </a:rPr>
              <a:t>localizzazione</a:t>
            </a:r>
            <a:r>
              <a:rPr lang="en-US" dirty="0">
                <a:latin typeface="+mn-lt"/>
                <a:cs typeface="+mj-cs"/>
              </a:rPr>
              <a:t> </a:t>
            </a:r>
            <a:r>
              <a:rPr lang="en-US" dirty="0" err="1">
                <a:latin typeface="+mn-lt"/>
                <a:cs typeface="+mj-cs"/>
              </a:rPr>
              <a:t>dei</a:t>
            </a:r>
            <a:r>
              <a:rPr lang="en-US" dirty="0">
                <a:latin typeface="+mn-lt"/>
                <a:cs typeface="+mj-cs"/>
              </a:rPr>
              <a:t> </a:t>
            </a:r>
            <a:r>
              <a:rPr lang="en-US" dirty="0" err="1">
                <a:latin typeface="+mn-lt"/>
                <a:cs typeface="+mj-cs"/>
              </a:rPr>
              <a:t>neuroni</a:t>
            </a:r>
            <a:r>
              <a:rPr lang="en-US" dirty="0">
                <a:latin typeface="+mn-lt"/>
                <a:cs typeface="+mj-cs"/>
              </a:rPr>
              <a:t> </a:t>
            </a:r>
            <a:r>
              <a:rPr lang="en-US" dirty="0" err="1">
                <a:latin typeface="+mn-lt"/>
                <a:cs typeface="+mj-cs"/>
              </a:rPr>
              <a:t>specchio</a:t>
            </a:r>
            <a:endParaRPr lang="en-GB" dirty="0">
              <a:latin typeface="+mn-lt"/>
              <a:cs typeface="+mj-cs"/>
            </a:endParaRPr>
          </a:p>
        </p:txBody>
      </p:sp>
      <p:sp>
        <p:nvSpPr>
          <p:cNvPr id="98308" name="Rectangle 4">
            <a:extLst>
              <a:ext uri="{FF2B5EF4-FFF2-40B4-BE49-F238E27FC236}">
                <a16:creationId xmlns:a16="http://schemas.microsoft.com/office/drawing/2014/main" id="{FD6290F1-5BFA-9443-81A9-313AF85F8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0" y="2895600"/>
            <a:ext cx="1524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8309" name="Rectangle 5">
            <a:extLst>
              <a:ext uri="{FF2B5EF4-FFF2-40B4-BE49-F238E27FC236}">
                <a16:creationId xmlns:a16="http://schemas.microsoft.com/office/drawing/2014/main" id="{1774C38E-5F72-F849-9352-279F9026E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0" y="4419600"/>
            <a:ext cx="152400" cy="1524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8310" name="Rectangle 6">
            <a:extLst>
              <a:ext uri="{FF2B5EF4-FFF2-40B4-BE49-F238E27FC236}">
                <a16:creationId xmlns:a16="http://schemas.microsoft.com/office/drawing/2014/main" id="{CF67796D-2D20-8042-BBBF-5DC684EB6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6019800"/>
            <a:ext cx="152400" cy="1524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pic>
        <p:nvPicPr>
          <p:cNvPr id="58375" name="Picture 7" descr="somatotopia">
            <a:extLst>
              <a:ext uri="{FF2B5EF4-FFF2-40B4-BE49-F238E27FC236}">
                <a16:creationId xmlns:a16="http://schemas.microsoft.com/office/drawing/2014/main" id="{2F843245-9641-D34D-A00F-CEEB96E8A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1511300"/>
            <a:ext cx="5832475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F14F2AD-7C0A-E44A-904E-979084C5A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150948415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">
            <a:extLst>
              <a:ext uri="{FF2B5EF4-FFF2-40B4-BE49-F238E27FC236}">
                <a16:creationId xmlns:a16="http://schemas.microsoft.com/office/drawing/2014/main" id="{0DF54B3E-118A-9346-AB33-4EE10461F3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914400"/>
            <a:ext cx="5486400" cy="4724400"/>
          </a:xfrm>
        </p:spPr>
        <p:txBody>
          <a:bodyPr/>
          <a:lstStyle/>
          <a:p>
            <a:pPr>
              <a:buFontTx/>
              <a:buNone/>
            </a:pPr>
            <a:r>
              <a:rPr lang="it-IT" altLang="it-IT">
                <a:solidFill>
                  <a:srgbClr val="FFCC00"/>
                </a:solidFill>
              </a:rPr>
              <a:t>	</a:t>
            </a:r>
            <a:r>
              <a:rPr lang="it-IT" altLang="it-IT" sz="3600"/>
              <a:t>I </a:t>
            </a:r>
            <a:r>
              <a:rPr lang="ja-JP" altLang="it-IT" sz="3600">
                <a:latin typeface="Arial" panose="020B0604020202020204" pitchFamily="34" charset="0"/>
              </a:rPr>
              <a:t>“</a:t>
            </a:r>
            <a:r>
              <a:rPr lang="it-IT" altLang="ja-JP" sz="3600"/>
              <a:t>neuroni specchio</a:t>
            </a:r>
            <a:r>
              <a:rPr lang="ja-JP" altLang="it-IT" sz="3600">
                <a:latin typeface="Arial" panose="020B0604020202020204" pitchFamily="34" charset="0"/>
              </a:rPr>
              <a:t>”</a:t>
            </a:r>
            <a:r>
              <a:rPr lang="it-IT" altLang="ja-JP" sz="3600"/>
              <a:t> stabiliscono un ponte tra l</a:t>
            </a:r>
            <a:r>
              <a:rPr lang="ja-JP" altLang="it-IT" sz="3600">
                <a:latin typeface="Arial" panose="020B0604020202020204" pitchFamily="34" charset="0"/>
              </a:rPr>
              <a:t>’</a:t>
            </a:r>
            <a:r>
              <a:rPr lang="it-IT" altLang="ja-JP" sz="3600"/>
              <a:t>osservatore e l</a:t>
            </a:r>
            <a:r>
              <a:rPr lang="ja-JP" altLang="it-IT" sz="3600">
                <a:latin typeface="Arial" panose="020B0604020202020204" pitchFamily="34" charset="0"/>
              </a:rPr>
              <a:t>’</a:t>
            </a:r>
            <a:r>
              <a:rPr lang="it-IT" altLang="ja-JP" sz="3600"/>
              <a:t>attore. Sono alla base di quei movimenti imitativi che giocano un ruolo fondamentale nell</a:t>
            </a:r>
            <a:r>
              <a:rPr lang="ja-JP" altLang="it-IT" sz="3600">
                <a:latin typeface="Arial" panose="020B0604020202020204" pitchFamily="34" charset="0"/>
              </a:rPr>
              <a:t>’</a:t>
            </a:r>
            <a:r>
              <a:rPr lang="it-IT" altLang="ja-JP" sz="3600"/>
              <a:t>intelligenza</a:t>
            </a:r>
            <a:endParaRPr lang="it-IT" altLang="it-IT" sz="3600"/>
          </a:p>
        </p:txBody>
      </p:sp>
      <p:pic>
        <p:nvPicPr>
          <p:cNvPr id="47106" name="Picture 7" descr="mozart">
            <a:extLst>
              <a:ext uri="{FF2B5EF4-FFF2-40B4-BE49-F238E27FC236}">
                <a16:creationId xmlns:a16="http://schemas.microsoft.com/office/drawing/2014/main" id="{1FFB9051-E16B-3642-8E75-8ED6E1C2A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228600"/>
            <a:ext cx="2549525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1896375-5568-4B4D-94A9-405F95492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2574248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76518" y="1122744"/>
            <a:ext cx="5524163" cy="5283372"/>
          </a:xfrm>
        </p:spPr>
        <p:txBody>
          <a:bodyPr>
            <a:normAutofit/>
          </a:bodyPr>
          <a:lstStyle/>
          <a:p>
            <a:pPr algn="l"/>
            <a:r>
              <a:rPr lang="it-IT" sz="3100" dirty="0"/>
              <a:t>La </a:t>
            </a:r>
            <a:r>
              <a:rPr lang="it-IT" sz="3100" i="1" dirty="0">
                <a:solidFill>
                  <a:srgbClr val="FF0000"/>
                </a:solidFill>
              </a:rPr>
              <a:t>sostanza grigia</a:t>
            </a:r>
            <a:r>
              <a:rPr lang="it-IT" sz="3100" dirty="0"/>
              <a:t> aumenta nel corso del primo anno e riguarda soprattutto le </a:t>
            </a:r>
            <a:r>
              <a:rPr lang="it-IT" sz="3100" i="1" dirty="0">
                <a:solidFill>
                  <a:srgbClr val="FF0000"/>
                </a:solidFill>
              </a:rPr>
              <a:t>aree corticali sensorimotorie </a:t>
            </a:r>
            <a:r>
              <a:rPr lang="it-IT" sz="3100" dirty="0"/>
              <a:t>(frontali superiori, temporali inferiori e parietali). Anche la maturazione dell’</a:t>
            </a:r>
            <a:r>
              <a:rPr lang="it-IT" sz="3100" i="1" dirty="0">
                <a:solidFill>
                  <a:srgbClr val="0070C0"/>
                </a:solidFill>
              </a:rPr>
              <a:t>ippocampo</a:t>
            </a:r>
            <a:r>
              <a:rPr lang="it-IT" sz="3100" dirty="0"/>
              <a:t> (posteriore) che consente di formare delle </a:t>
            </a:r>
            <a:r>
              <a:rPr lang="it-IT" sz="3100" i="1" dirty="0">
                <a:solidFill>
                  <a:srgbClr val="0070C0"/>
                </a:solidFill>
              </a:rPr>
              <a:t>rappresentazioni mnestiche</a:t>
            </a:r>
            <a:r>
              <a:rPr lang="it-IT" sz="3100" dirty="0"/>
              <a:t>, prosegue tra i 4 e i 24 anni, il che contribuisce alla formazione dei ricordi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303" y="1277006"/>
            <a:ext cx="3074470" cy="3846786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E577C29-862E-9648-BB3E-D9D720320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Alberto Oliverio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F3DA859-95FD-5449-A344-BF6CF99AD8F5}"/>
              </a:ext>
            </a:extLst>
          </p:cNvPr>
          <p:cNvSpPr txBox="1"/>
          <p:nvPr/>
        </p:nvSpPr>
        <p:spPr>
          <a:xfrm>
            <a:off x="1064871" y="262011"/>
            <a:ext cx="9051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TAPPE DELLA MATURAZIONE CEREBRALE</a:t>
            </a:r>
          </a:p>
        </p:txBody>
      </p:sp>
    </p:spTree>
    <p:extLst>
      <p:ext uri="{BB962C8B-B14F-4D97-AF65-F5344CB8AC3E}">
        <p14:creationId xmlns:p14="http://schemas.microsoft.com/office/powerpoint/2010/main" val="13251980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Immagine 2">
            <a:extLst>
              <a:ext uri="{FF2B5EF4-FFF2-40B4-BE49-F238E27FC236}">
                <a16:creationId xmlns:a16="http://schemas.microsoft.com/office/drawing/2014/main" id="{29FE8068-8AE0-0B46-BAA3-D197DC542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88913"/>
            <a:ext cx="54610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Rettangolo 3">
            <a:extLst>
              <a:ext uri="{FF2B5EF4-FFF2-40B4-BE49-F238E27FC236}">
                <a16:creationId xmlns:a16="http://schemas.microsoft.com/office/drawing/2014/main" id="{A52C543D-79AA-7047-A173-301020CBA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9" y="4149726"/>
            <a:ext cx="87836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dirty="0">
                <a:latin typeface="+mn-lt"/>
              </a:rPr>
              <a:t>Immagini </a:t>
            </a:r>
            <a:r>
              <a:rPr lang="it-IT" altLang="it-IT" dirty="0" err="1">
                <a:latin typeface="+mn-lt"/>
              </a:rPr>
              <a:t>fMRI</a:t>
            </a:r>
            <a:r>
              <a:rPr lang="it-IT" altLang="it-IT" dirty="0">
                <a:latin typeface="+mn-lt"/>
              </a:rPr>
              <a:t> di persone che guardano gli altri che eseguono un'azione. Le zone rosse mostrano attività aumentata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/>
              <a:t>Image </a:t>
            </a:r>
            <a:r>
              <a:rPr lang="it-IT" altLang="it-IT" sz="2000" dirty="0" err="1"/>
              <a:t>courtesy</a:t>
            </a:r>
            <a:r>
              <a:rPr lang="it-IT" altLang="it-IT" sz="2000" dirty="0"/>
              <a:t> of Kathleen </a:t>
            </a:r>
            <a:r>
              <a:rPr lang="it-IT" altLang="it-IT" sz="2000" dirty="0" err="1"/>
              <a:t>Garrison</a:t>
            </a:r>
            <a:endParaRPr lang="it-IT" altLang="it-IT" sz="20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F648D67-B5BF-FA43-941E-07E7A62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32293374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4F15E76-1C8F-4243-A13A-CED5AC8240F5}"/>
              </a:ext>
            </a:extLst>
          </p:cNvPr>
          <p:cNvSpPr txBox="1"/>
          <p:nvPr/>
        </p:nvSpPr>
        <p:spPr>
          <a:xfrm>
            <a:off x="908454" y="1360481"/>
            <a:ext cx="460534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cap="all">
                <a:solidFill>
                  <a:schemeClr val="bg1"/>
                </a:solidFill>
                <a:latin typeface="+mj-lt"/>
                <a:ea typeface="+mj-ea"/>
                <a:cs typeface="+mj-cs"/>
              </a:rPr>
              <a:t>5. I movimenti del neonato e del lattante</a:t>
            </a:r>
          </a:p>
        </p:txBody>
      </p:sp>
      <p:pic>
        <p:nvPicPr>
          <p:cNvPr id="15362" name="Picture 2" descr="Giochi bebè: 10 attività per stimolare lo sviluppo psicofisico da 0 a 12  mesi - Nostrofiglio.it">
            <a:extLst>
              <a:ext uri="{FF2B5EF4-FFF2-40B4-BE49-F238E27FC236}">
                <a16:creationId xmlns:a16="http://schemas.microsoft.com/office/drawing/2014/main" id="{5FBEBDD3-436F-FF4E-B72B-D0C002F54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31" b="2"/>
          <a:stretch/>
        </p:blipFill>
        <p:spPr bwMode="auto">
          <a:xfrm>
            <a:off x="6116255" y="1338262"/>
            <a:ext cx="5251352" cy="420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7054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613" y="278378"/>
            <a:ext cx="3238500" cy="24511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796454" y="278379"/>
            <a:ext cx="503744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dirty="0"/>
              <a:t>L’importanza dell’azione (rispetto alla percezione).</a:t>
            </a:r>
          </a:p>
          <a:p>
            <a:endParaRPr lang="it-IT" sz="2800" dirty="0"/>
          </a:p>
          <a:p>
            <a:r>
              <a:rPr lang="it-IT" sz="2800" dirty="0">
                <a:solidFill>
                  <a:srgbClr val="FF0000"/>
                </a:solidFill>
              </a:rPr>
              <a:t>L’azione </a:t>
            </a:r>
            <a:r>
              <a:rPr lang="it-IT" sz="2800" dirty="0"/>
              <a:t>inizia con </a:t>
            </a:r>
            <a:r>
              <a:rPr lang="it-IT" sz="2800" u="sng" dirty="0"/>
              <a:t>un’ipotesi sulle conseguenze</a:t>
            </a:r>
            <a:r>
              <a:rPr lang="it-IT" sz="2800" dirty="0"/>
              <a:t> desiderate di un movimento e poi continua nella sua esecuzione.</a:t>
            </a:r>
          </a:p>
          <a:p>
            <a:r>
              <a:rPr lang="it-IT" sz="2800" dirty="0"/>
              <a:t>Memoria di lavoro e meccanismi eccitatori e inibitori muscolari sono a capo di ogni azione motoria.</a:t>
            </a:r>
          </a:p>
        </p:txBody>
      </p:sp>
      <p:pic>
        <p:nvPicPr>
          <p:cNvPr id="4" name="Picture 4" descr="nrn2603-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552" y="3038490"/>
            <a:ext cx="2784561" cy="3610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5D53D9-049B-4F47-A4F2-5905A4492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888252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80060" y="35216"/>
            <a:ext cx="62345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/>
              <a:t>L’importanza dell’azione.</a:t>
            </a:r>
          </a:p>
          <a:p>
            <a:endParaRPr lang="it-IT" sz="2400" dirty="0"/>
          </a:p>
          <a:p>
            <a:endParaRPr lang="it-IT" sz="2800" dirty="0"/>
          </a:p>
          <a:p>
            <a:r>
              <a:rPr lang="it-IT" sz="2800" dirty="0"/>
              <a:t>Nel corso del suo processo evolutivo, il cervello ha bisogno di fare </a:t>
            </a:r>
            <a:r>
              <a:rPr lang="it-IT" sz="2800" dirty="0">
                <a:solidFill>
                  <a:srgbClr val="FF0000"/>
                </a:solidFill>
              </a:rPr>
              <a:t>esperienze tattili e motorie</a:t>
            </a:r>
            <a:r>
              <a:rPr lang="it-IT" sz="2800" dirty="0"/>
              <a:t> perché si sviluppino quelle aree sensorimotorie che rappresentano il punto di partenza per la maturazione delle aree superiori, quelle del linguaggio e del pensiero complesso.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610" y="3272685"/>
            <a:ext cx="3225114" cy="325642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31139" y="430632"/>
            <a:ext cx="4025650" cy="2745055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808E071-3CF3-6E43-A9AD-AB7C0D3A8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874546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15" y="5193700"/>
            <a:ext cx="954826" cy="57967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791" y="58629"/>
            <a:ext cx="7391221" cy="679937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45770" y="1004591"/>
            <a:ext cx="2937022" cy="1660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47" dirty="0"/>
              <a:t>Evoluzione della capacità di afferramento dalla 4° alla 20° settimana</a:t>
            </a:r>
          </a:p>
        </p:txBody>
      </p:sp>
      <p:pic>
        <p:nvPicPr>
          <p:cNvPr id="3" name="Elemento grafico 2" descr="Freccia GIÙ con riempimento a tinta unita">
            <a:extLst>
              <a:ext uri="{FF2B5EF4-FFF2-40B4-BE49-F238E27FC236}">
                <a16:creationId xmlns:a16="http://schemas.microsoft.com/office/drawing/2014/main" id="{5D6A1079-2FAE-D043-B00E-0CC1A784FA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9612" y="335280"/>
            <a:ext cx="640748" cy="339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514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xfrm>
            <a:off x="1497012" y="2819401"/>
            <a:ext cx="9647238" cy="37338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sz="2400">
                <a:latin typeface="Futura Md BT"/>
                <a:ea typeface="Futura Md BT"/>
                <a:cs typeface="Futura Md BT"/>
                <a:sym typeface="Futura Md BT"/>
              </a:defRPr>
            </a:pPr>
            <a:br>
              <a:rPr sz="3600" dirty="0">
                <a:latin typeface="+mn-lt"/>
                <a:cs typeface="Times New Roman"/>
                <a:sym typeface="Times New Roman"/>
              </a:rPr>
            </a:br>
            <a:endParaRPr sz="3600" dirty="0">
              <a:latin typeface="+mn-lt"/>
              <a:cs typeface="Times New Roman"/>
              <a:sym typeface="Times New Roman"/>
            </a:endParaRPr>
          </a:p>
        </p:txBody>
      </p:sp>
      <p:pic>
        <p:nvPicPr>
          <p:cNvPr id="227" name="demo2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457201"/>
            <a:ext cx="2686050" cy="1851025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hape 228"/>
          <p:cNvSpPr/>
          <p:nvPr/>
        </p:nvSpPr>
        <p:spPr>
          <a:xfrm>
            <a:off x="4943474" y="188912"/>
            <a:ext cx="2520952" cy="2197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5000"/>
              </a:lnSpc>
              <a:spcBef>
                <a:spcPts val="2100"/>
              </a:spcBef>
              <a:defRPr sz="36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b="0" dirty="0" err="1">
                <a:latin typeface="+mn-lt"/>
              </a:rPr>
              <a:t>Strategie</a:t>
            </a:r>
            <a:r>
              <a:rPr b="0" dirty="0">
                <a:latin typeface="+mn-lt"/>
              </a:rPr>
              <a:t> evolutive </a:t>
            </a:r>
            <a:r>
              <a:rPr b="0" dirty="0" err="1">
                <a:latin typeface="+mn-lt"/>
              </a:rPr>
              <a:t>sinergiche</a:t>
            </a:r>
            <a:r>
              <a:rPr b="0" dirty="0">
                <a:latin typeface="+mn-lt"/>
              </a:rPr>
              <a:t> e </a:t>
            </a:r>
            <a:r>
              <a:rPr b="0" dirty="0" err="1">
                <a:latin typeface="+mn-lt"/>
              </a:rPr>
              <a:t>globali</a:t>
            </a:r>
            <a:endParaRPr b="0" dirty="0">
              <a:latin typeface="+mn-lt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1703387" y="2927351"/>
            <a:ext cx="8713788" cy="353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dirty="0"/>
              <a:t>I </a:t>
            </a:r>
            <a:r>
              <a:rPr sz="2800" dirty="0" err="1"/>
              <a:t>movimenti</a:t>
            </a:r>
            <a:r>
              <a:rPr sz="2800" dirty="0"/>
              <a:t> di un </a:t>
            </a:r>
            <a:r>
              <a:rPr sz="2800" dirty="0" err="1"/>
              <a:t>singolo</a:t>
            </a:r>
            <a:r>
              <a:rPr sz="2800" dirty="0"/>
              <a:t> </a:t>
            </a:r>
            <a:r>
              <a:rPr sz="2800" dirty="0" err="1"/>
              <a:t>dito</a:t>
            </a:r>
            <a:r>
              <a:rPr sz="2800" dirty="0"/>
              <a:t>, come </a:t>
            </a:r>
            <a:r>
              <a:rPr sz="2800" dirty="0" err="1"/>
              <a:t>l’indice</a:t>
            </a:r>
            <a:r>
              <a:rPr sz="2800" dirty="0"/>
              <a:t>, </a:t>
            </a:r>
            <a:r>
              <a:rPr sz="2800" dirty="0" err="1"/>
              <a:t>sono</a:t>
            </a:r>
            <a:r>
              <a:rPr sz="2800" dirty="0"/>
              <a:t> </a:t>
            </a:r>
            <a:r>
              <a:rPr sz="2800" dirty="0" err="1"/>
              <a:t>caratterizzati</a:t>
            </a:r>
            <a:r>
              <a:rPr sz="2800" dirty="0"/>
              <a:t> </a:t>
            </a:r>
            <a:r>
              <a:rPr sz="2800" dirty="0" err="1"/>
              <a:t>dall’attivazione</a:t>
            </a:r>
            <a:r>
              <a:rPr sz="2800" dirty="0"/>
              <a:t> di </a:t>
            </a:r>
            <a:r>
              <a:rPr sz="2800" dirty="0" err="1"/>
              <a:t>tutta</a:t>
            </a:r>
            <a:r>
              <a:rPr sz="2800" dirty="0"/>
              <a:t> </a:t>
            </a:r>
            <a:r>
              <a:rPr sz="2800" dirty="0" err="1"/>
              <a:t>l’area</a:t>
            </a:r>
            <a:r>
              <a:rPr sz="2800" dirty="0"/>
              <a:t> </a:t>
            </a:r>
            <a:r>
              <a:rPr sz="2800" dirty="0" err="1"/>
              <a:t>della</a:t>
            </a:r>
            <a:r>
              <a:rPr sz="2800" dirty="0"/>
              <a:t> mano a </a:t>
            </a:r>
            <a:r>
              <a:rPr sz="2800" dirty="0" err="1"/>
              <a:t>livello</a:t>
            </a:r>
            <a:r>
              <a:rPr sz="2800" dirty="0"/>
              <a:t> </a:t>
            </a:r>
            <a:r>
              <a:rPr sz="2800" dirty="0" err="1"/>
              <a:t>della</a:t>
            </a:r>
            <a:r>
              <a:rPr sz="2800" dirty="0"/>
              <a:t> </a:t>
            </a:r>
            <a:r>
              <a:rPr sz="2800" dirty="0" err="1"/>
              <a:t>corteccia</a:t>
            </a:r>
            <a:r>
              <a:rPr sz="2800" dirty="0"/>
              <a:t>. In </a:t>
            </a:r>
            <a:r>
              <a:rPr sz="2800" dirty="0" err="1"/>
              <a:t>realtà</a:t>
            </a:r>
            <a:r>
              <a:rPr sz="2800" dirty="0"/>
              <a:t>, il </a:t>
            </a:r>
            <a:r>
              <a:rPr sz="2800" dirty="0" err="1"/>
              <a:t>movimento</a:t>
            </a:r>
            <a:r>
              <a:rPr sz="2800" dirty="0"/>
              <a:t> di un solo </a:t>
            </a:r>
            <a:r>
              <a:rPr sz="2800" dirty="0" err="1"/>
              <a:t>dito</a:t>
            </a:r>
            <a:r>
              <a:rPr sz="2800" dirty="0"/>
              <a:t> </a:t>
            </a:r>
            <a:r>
              <a:rPr sz="2800" dirty="0" err="1"/>
              <a:t>richiede</a:t>
            </a:r>
            <a:r>
              <a:rPr sz="2800" dirty="0"/>
              <a:t> un </a:t>
            </a:r>
            <a:r>
              <a:rPr sz="2800" dirty="0" err="1"/>
              <a:t>maggior</a:t>
            </a:r>
            <a:r>
              <a:rPr sz="2800" dirty="0"/>
              <a:t> </a:t>
            </a:r>
            <a:r>
              <a:rPr sz="2800" dirty="0" err="1"/>
              <a:t>controllo</a:t>
            </a:r>
            <a:r>
              <a:rPr sz="2800" dirty="0"/>
              <a:t> rispetto a </a:t>
            </a:r>
            <a:r>
              <a:rPr sz="2800" dirty="0" err="1"/>
              <a:t>quello</a:t>
            </a:r>
            <a:r>
              <a:rPr sz="2800" dirty="0"/>
              <a:t> di </a:t>
            </a:r>
            <a:r>
              <a:rPr sz="2800" dirty="0" err="1"/>
              <a:t>tutta</a:t>
            </a:r>
            <a:r>
              <a:rPr sz="2800" dirty="0"/>
              <a:t> la mano </a:t>
            </a:r>
            <a:r>
              <a:rPr sz="2800" dirty="0" err="1"/>
              <a:t>quando</a:t>
            </a:r>
            <a:r>
              <a:rPr sz="2800" dirty="0"/>
              <a:t>, ad </a:t>
            </a:r>
            <a:r>
              <a:rPr sz="2800" dirty="0" err="1"/>
              <a:t>esempio</a:t>
            </a:r>
            <a:r>
              <a:rPr sz="2800" dirty="0"/>
              <a:t>, </a:t>
            </a:r>
            <a:r>
              <a:rPr sz="2800" dirty="0" err="1"/>
              <a:t>afferra</a:t>
            </a:r>
            <a:r>
              <a:rPr sz="2800" dirty="0"/>
              <a:t> un </a:t>
            </a:r>
            <a:r>
              <a:rPr sz="2800" dirty="0" err="1"/>
              <a:t>oggetto</a:t>
            </a:r>
            <a:r>
              <a:rPr sz="2800" dirty="0"/>
              <a:t>. </a:t>
            </a:r>
            <a:r>
              <a:rPr sz="2800" dirty="0" err="1"/>
              <a:t>Nei</a:t>
            </a:r>
            <a:r>
              <a:rPr sz="2800" dirty="0"/>
              <a:t> </a:t>
            </a:r>
            <a:r>
              <a:rPr sz="2800" dirty="0" err="1"/>
              <a:t>movimenti</a:t>
            </a:r>
            <a:r>
              <a:rPr sz="2800" dirty="0"/>
              <a:t> di un </a:t>
            </a:r>
            <a:r>
              <a:rPr sz="2800" dirty="0" err="1"/>
              <a:t>singolo</a:t>
            </a:r>
            <a:r>
              <a:rPr sz="2800" dirty="0"/>
              <a:t> </a:t>
            </a:r>
            <a:r>
              <a:rPr sz="2800" dirty="0" err="1"/>
              <a:t>dito</a:t>
            </a:r>
            <a:r>
              <a:rPr sz="2800" dirty="0"/>
              <a:t> </a:t>
            </a:r>
            <a:r>
              <a:rPr sz="2800" dirty="0" err="1"/>
              <a:t>alcuni</a:t>
            </a:r>
            <a:r>
              <a:rPr sz="2800" dirty="0"/>
              <a:t> </a:t>
            </a:r>
            <a:r>
              <a:rPr sz="2800" dirty="0" err="1"/>
              <a:t>neuroni</a:t>
            </a:r>
            <a:r>
              <a:rPr sz="2800" dirty="0"/>
              <a:t> </a:t>
            </a:r>
            <a:r>
              <a:rPr sz="2800" dirty="0" err="1"/>
              <a:t>motori</a:t>
            </a:r>
            <a:r>
              <a:rPr sz="2800" dirty="0"/>
              <a:t> </a:t>
            </a:r>
            <a:r>
              <a:rPr sz="2800" dirty="0" err="1"/>
              <a:t>devono</a:t>
            </a:r>
            <a:r>
              <a:rPr sz="2800" dirty="0"/>
              <a:t> </a:t>
            </a:r>
            <a:r>
              <a:rPr sz="2800" b="1" i="1" dirty="0" err="1"/>
              <a:t>inibire</a:t>
            </a:r>
            <a:r>
              <a:rPr sz="2800" dirty="0"/>
              <a:t> </a:t>
            </a:r>
            <a:r>
              <a:rPr sz="2800" dirty="0" err="1"/>
              <a:t>l’attività</a:t>
            </a:r>
            <a:r>
              <a:rPr sz="2800" dirty="0"/>
              <a:t> </a:t>
            </a:r>
            <a:r>
              <a:rPr sz="2800" dirty="0" err="1"/>
              <a:t>delle</a:t>
            </a:r>
            <a:r>
              <a:rPr sz="2800" dirty="0"/>
              <a:t> </a:t>
            </a:r>
            <a:r>
              <a:rPr sz="2800" dirty="0" err="1"/>
              <a:t>altre</a:t>
            </a:r>
            <a:r>
              <a:rPr sz="2800" dirty="0"/>
              <a:t> dita </a:t>
            </a:r>
            <a:r>
              <a:rPr sz="2800" dirty="0" err="1"/>
              <a:t>che</a:t>
            </a:r>
            <a:r>
              <a:rPr sz="2800" dirty="0"/>
              <a:t> </a:t>
            </a:r>
            <a:r>
              <a:rPr sz="2800" dirty="0" err="1"/>
              <a:t>è</a:t>
            </a:r>
            <a:r>
              <a:rPr sz="2800" dirty="0"/>
              <a:t> </a:t>
            </a:r>
            <a:r>
              <a:rPr sz="2800" dirty="0" err="1"/>
              <a:t>naturalmente</a:t>
            </a:r>
            <a:r>
              <a:rPr sz="2800" dirty="0"/>
              <a:t> </a:t>
            </a:r>
            <a:r>
              <a:rPr sz="2800" dirty="0" err="1"/>
              <a:t>coordinata</a:t>
            </a:r>
            <a:r>
              <a:rPr sz="2800" dirty="0"/>
              <a:t>.</a:t>
            </a:r>
          </a:p>
        </p:txBody>
      </p:sp>
      <p:grpSp>
        <p:nvGrpSpPr>
          <p:cNvPr id="232" name="Group 232"/>
          <p:cNvGrpSpPr/>
          <p:nvPr/>
        </p:nvGrpSpPr>
        <p:grpSpPr>
          <a:xfrm>
            <a:off x="7391400" y="457200"/>
            <a:ext cx="2438400" cy="2039938"/>
            <a:chOff x="0" y="0"/>
            <a:chExt cx="2438400" cy="2039937"/>
          </a:xfrm>
        </p:grpSpPr>
        <p:sp>
          <p:nvSpPr>
            <p:cNvPr id="230" name="Shape 230"/>
            <p:cNvSpPr/>
            <p:nvPr/>
          </p:nvSpPr>
          <p:spPr>
            <a:xfrm>
              <a:off x="0" y="0"/>
              <a:ext cx="2438400" cy="2039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231" name="grasping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438400" cy="20399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252577679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73D5EE8-7E47-3743-8B2D-EE1681042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6. MOTRICITA’ E ESPERIENZA</a:t>
            </a:r>
          </a:p>
        </p:txBody>
      </p:sp>
      <p:pic>
        <p:nvPicPr>
          <p:cNvPr id="8194" name="Picture 2" descr="Risultato immagini per child motor learning">
            <a:extLst>
              <a:ext uri="{FF2B5EF4-FFF2-40B4-BE49-F238E27FC236}">
                <a16:creationId xmlns:a16="http://schemas.microsoft.com/office/drawing/2014/main" id="{4A051C7B-9E85-EA41-B21C-EC4C3EE1A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3794" y="1360481"/>
            <a:ext cx="5917401" cy="394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09591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774681D-894F-3D43-B8EC-E8C04D0B8AF9}"/>
              </a:ext>
            </a:extLst>
          </p:cNvPr>
          <p:cNvSpPr/>
          <p:nvPr/>
        </p:nvSpPr>
        <p:spPr>
          <a:xfrm>
            <a:off x="282612" y="1211813"/>
            <a:ext cx="7146887" cy="5327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50"/>
              </a:spcAft>
            </a:pPr>
            <a:r>
              <a:rPr lang="it-IT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L’apprendimento, nell’età infantile, </a:t>
            </a:r>
            <a:r>
              <a:rPr lang="it-IT" sz="2400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nasce dal fare, dal coinvolgimento motorio e dalla concretezza</a:t>
            </a:r>
            <a:r>
              <a:rPr lang="it-IT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non dall’astrazione.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I movimenti messi in atto quando si modifica una qualche realtà (afferrare, prendere, sollevare, lanciare ecc.) mettono in gioco quelle che vengono definite “</a:t>
            </a:r>
            <a:r>
              <a:rPr lang="it-IT" sz="2400" u="sng" dirty="0">
                <a:latin typeface="Calibri" panose="020F0502020204030204" pitchFamily="34" charset="0"/>
                <a:ea typeface="Times New Roman" panose="02020603050405020304" pitchFamily="18" charset="0"/>
              </a:rPr>
              <a:t>memorie procedurali</a:t>
            </a:r>
            <a:r>
              <a:rPr lang="it-IT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”, memorie robuste, precoci, di lunga durata, mentre le “</a:t>
            </a:r>
            <a:r>
              <a:rPr lang="it-IT" sz="2400" u="sng" dirty="0">
                <a:latin typeface="Calibri" panose="020F0502020204030204" pitchFamily="34" charset="0"/>
                <a:ea typeface="Times New Roman" panose="02020603050405020304" pitchFamily="18" charset="0"/>
              </a:rPr>
              <a:t>memorie dichiarative</a:t>
            </a:r>
            <a:r>
              <a:rPr lang="it-IT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”, legate al linguaggio, si strutturano in età più tardive, sono più labili e fragili.</a:t>
            </a:r>
          </a:p>
          <a:p>
            <a:r>
              <a:rPr lang="it-IT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Ogni apprendimento che coinvolga il movimento e l’azione diretta innesca successivamente delle memorie dichiarative, </a:t>
            </a:r>
            <a:r>
              <a:rPr lang="it-IT" sz="2400" u="sng" dirty="0">
                <a:latin typeface="Calibri" panose="020F0502020204030204" pitchFamily="34" charset="0"/>
                <a:ea typeface="Times New Roman" panose="02020603050405020304" pitchFamily="18" charset="0"/>
              </a:rPr>
              <a:t>il fare dà luogo più facilmente a schemi e concetti generali</a:t>
            </a:r>
            <a:r>
              <a:rPr lang="it-IT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it-IT" sz="2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B84B808-D36B-EA40-9977-78A6B5AB7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6099" y="1829360"/>
            <a:ext cx="3199280" cy="319928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1640E1A-3771-DF4A-B568-CE1FF9D6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DB9AA2D-089F-3A42-A5E3-CA7634F34F51}"/>
              </a:ext>
            </a:extLst>
          </p:cNvPr>
          <p:cNvSpPr txBox="1"/>
          <p:nvPr/>
        </p:nvSpPr>
        <p:spPr>
          <a:xfrm>
            <a:off x="1440180" y="331470"/>
            <a:ext cx="8606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/>
              <a:t>Motricità e apprendimento</a:t>
            </a:r>
          </a:p>
        </p:txBody>
      </p:sp>
    </p:spTree>
    <p:extLst>
      <p:ext uri="{BB962C8B-B14F-4D97-AF65-F5344CB8AC3E}">
        <p14:creationId xmlns:p14="http://schemas.microsoft.com/office/powerpoint/2010/main" val="14658531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30DDD22-14B3-7143-99F4-C2FAC0329010}"/>
              </a:ext>
            </a:extLst>
          </p:cNvPr>
          <p:cNvSpPr/>
          <p:nvPr/>
        </p:nvSpPr>
        <p:spPr>
          <a:xfrm>
            <a:off x="1682003" y="1455287"/>
            <a:ext cx="64545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dirty="0">
                <a:latin typeface="Calibri" panose="020F0502020204030204" pitchFamily="34" charset="0"/>
                <a:ea typeface="Times New Roman" panose="02020603050405020304" pitchFamily="18" charset="0"/>
              </a:rPr>
              <a:t>Muoversi e imparare</a:t>
            </a:r>
          </a:p>
          <a:p>
            <a:endParaRPr lang="it-IT" sz="2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it-IT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Non bisogna mai dimenticare che una delle aree fondamentali del linguaggio, </a:t>
            </a:r>
            <a:r>
              <a:rPr lang="it-IT" sz="2800" u="sng" dirty="0">
                <a:latin typeface="Calibri" panose="020F0502020204030204" pitchFamily="34" charset="0"/>
                <a:ea typeface="Times New Roman" panose="02020603050405020304" pitchFamily="18" charset="0"/>
              </a:rPr>
              <a:t>l’area di Broca</a:t>
            </a:r>
            <a:r>
              <a:rPr lang="it-IT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it-IT" sz="2800" u="sng" dirty="0">
                <a:latin typeface="Calibri" panose="020F0502020204030204" pitchFamily="34" charset="0"/>
                <a:ea typeface="Times New Roman" panose="02020603050405020304" pitchFamily="18" charset="0"/>
              </a:rPr>
              <a:t>controlla</a:t>
            </a:r>
            <a:r>
              <a:rPr lang="it-IT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it-IT" sz="2800" u="sng" dirty="0">
                <a:latin typeface="Calibri" panose="020F0502020204030204" pitchFamily="34" charset="0"/>
                <a:ea typeface="Times New Roman" panose="02020603050405020304" pitchFamily="18" charset="0"/>
              </a:rPr>
              <a:t>l’esecuzione dei movimenti vocali ma anche la mano</a:t>
            </a:r>
            <a:r>
              <a:rPr lang="it-IT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: parlare e agire hanno in sé aspetti comuni che parlano della fisicità della nostra mente.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2078DEA-D515-D347-B4CD-CA400F62C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592" y="1794462"/>
            <a:ext cx="2531409" cy="379711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45531D2-86AF-FA4B-B1ED-59589A253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33984359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907927" y="1001285"/>
            <a:ext cx="9565495" cy="5570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457200">
              <a:defRPr sz="2000">
                <a:latin typeface="+mj-lt"/>
                <a:ea typeface="+mj-ea"/>
                <a:cs typeface="+mj-cs"/>
                <a:sym typeface="Times New Roman"/>
              </a:defRPr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Esistono chiari rapporti tra </a:t>
            </a:r>
            <a:r>
              <a:rPr lang="it-IT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attività fisica aerobica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(correre, andare in bicicletta, inseguirsi, praticare giochi di movimento) e il </a:t>
            </a:r>
            <a:r>
              <a:rPr lang="it-IT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funzionamento dell’ippocampo e della corteccia prefrontale.</a:t>
            </a:r>
          </a:p>
          <a:p>
            <a:pPr defTabSz="457200">
              <a:defRPr sz="2000">
                <a:latin typeface="+mj-lt"/>
                <a:ea typeface="+mj-ea"/>
                <a:cs typeface="+mj-cs"/>
                <a:sym typeface="Times New Roman"/>
              </a:defRPr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defRPr sz="2000">
                <a:latin typeface="+mj-lt"/>
                <a:ea typeface="+mj-ea"/>
                <a:cs typeface="+mj-cs"/>
                <a:sym typeface="Times New Roman"/>
              </a:defRPr>
            </a:pPr>
            <a:r>
              <a:rPr lang="it-IT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L’esercizio fisico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migliora le funzioni cognitive perché agisce sui processi di </a:t>
            </a:r>
            <a:r>
              <a:rPr lang="it-IT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plasticità cerebrale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: esso stimola la formazione di nuovi capillari sanguigni, la produzione di contatti sinaptici tra le cellule nervose e può addirittura portare a un aumento della generazione di nuovi neuroni nell’ippocampo grazie alla produzione di BDNF*.</a:t>
            </a:r>
          </a:p>
          <a:p>
            <a:pPr defTabSz="457200">
              <a:defRPr sz="2000">
                <a:latin typeface="+mj-lt"/>
                <a:ea typeface="+mj-ea"/>
                <a:cs typeface="+mj-cs"/>
                <a:sym typeface="Times New Roman"/>
              </a:defRPr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defRPr sz="2000">
                <a:latin typeface="+mj-lt"/>
                <a:ea typeface="+mj-ea"/>
                <a:cs typeface="+mj-cs"/>
                <a:sym typeface="Times New Roman"/>
              </a:defRPr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Effetti positivi particolarmente evidenti nel corso dell’infanzia e dell’adolescenza, quando il cervello si sta ancora sviluppando, soprattutto per quanto riguarda la </a:t>
            </a:r>
            <a:r>
              <a:rPr lang="it-IT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corteccia prefrontale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che è una delle ultime parti che maturano nel corso dello sviluppo.</a:t>
            </a:r>
          </a:p>
          <a:p>
            <a:pPr defTabSz="457200">
              <a:defRPr sz="2000">
                <a:latin typeface="+mj-lt"/>
                <a:ea typeface="+mj-ea"/>
                <a:cs typeface="+mj-cs"/>
                <a:sym typeface="Times New Roman"/>
              </a:defRPr>
            </a:pPr>
            <a:r>
              <a:rPr lang="it-IT" sz="1600" dirty="0"/>
              <a:t>*</a:t>
            </a:r>
            <a:r>
              <a:rPr lang="it-IT" sz="1600" dirty="0">
                <a:sym typeface="Times New Roman"/>
              </a:rPr>
              <a:t> Brain-</a:t>
            </a:r>
            <a:r>
              <a:rPr lang="it-IT" sz="1600" dirty="0" err="1">
                <a:sym typeface="Times New Roman"/>
              </a:rPr>
              <a:t>derived</a:t>
            </a:r>
            <a:r>
              <a:rPr lang="it-IT" sz="1600" dirty="0">
                <a:sym typeface="Times New Roman"/>
              </a:rPr>
              <a:t> </a:t>
            </a:r>
            <a:r>
              <a:rPr lang="it-IT" sz="1600" dirty="0" err="1">
                <a:sym typeface="Times New Roman"/>
              </a:rPr>
              <a:t>neurotrophic</a:t>
            </a:r>
            <a:r>
              <a:rPr lang="it-IT" sz="1600" dirty="0">
                <a:sym typeface="Times New Roman"/>
              </a:rPr>
              <a:t> </a:t>
            </a:r>
            <a:r>
              <a:rPr lang="it-IT" sz="1600" dirty="0" err="1">
                <a:sym typeface="Times New Roman"/>
              </a:rPr>
              <a:t>factor</a:t>
            </a:r>
            <a:endParaRPr lang="it-IT" sz="1600" dirty="0"/>
          </a:p>
        </p:txBody>
      </p:sp>
      <p:sp>
        <p:nvSpPr>
          <p:cNvPr id="180" name="Shape 180"/>
          <p:cNvSpPr/>
          <p:nvPr/>
        </p:nvSpPr>
        <p:spPr>
          <a:xfrm>
            <a:off x="3546201" y="203932"/>
            <a:ext cx="5099597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457200">
              <a:defRPr sz="2800" b="1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r>
              <a:rPr dirty="0"/>
              <a:t>MOTRICITA’ E PROCESSI COGNITIVI</a:t>
            </a:r>
          </a:p>
        </p:txBody>
      </p:sp>
    </p:spTree>
    <p:extLst>
      <p:ext uri="{BB962C8B-B14F-4D97-AF65-F5344CB8AC3E}">
        <p14:creationId xmlns:p14="http://schemas.microsoft.com/office/powerpoint/2010/main" val="80689603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521" y="370258"/>
            <a:ext cx="9144000" cy="629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74521" y="370258"/>
            <a:ext cx="7745163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sz="2800" dirty="0"/>
              <a:t>Maturazione dei lobi frontali e potatura </a:t>
            </a:r>
            <a:r>
              <a:rPr lang="it-IT" sz="2800"/>
              <a:t>delle sinapsi negli </a:t>
            </a:r>
            <a:r>
              <a:rPr lang="it-IT" sz="2800" dirty="0"/>
              <a:t>anni 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3B25465-9CCC-3949-BA7E-19C2EBB1E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34349242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62819" y="319722"/>
            <a:ext cx="5009794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Attività aerobica e concentrazione</a:t>
            </a:r>
          </a:p>
          <a:p>
            <a:endParaRPr lang="it-IT" dirty="0"/>
          </a:p>
          <a:p>
            <a:r>
              <a:rPr lang="it-IT" sz="2400" dirty="0"/>
              <a:t>Dopo meno di 30 minuti di attività fisica aerobica (correre) la capacità di concentrazione migliora notevolmente: queste conoscenze dovrebbero tradursi in un’anticipazione dell’ora di educazione fisica all’inizio della giornata scolastica o nel fare brevi pause di attività fisica nel corso delle ore scolastiche. Più in generale, si è visto che </a:t>
            </a:r>
            <a:r>
              <a:rPr lang="it-IT" sz="2400" dirty="0">
                <a:solidFill>
                  <a:srgbClr val="FF0000"/>
                </a:solidFill>
              </a:rPr>
              <a:t>nei bambini che presentano deficit di attenzione la pratica di esercizi basati sul controllo motorio aumenta le capacità di concentrazione</a:t>
            </a:r>
            <a:r>
              <a:rPr lang="it-IT" sz="2400" dirty="0"/>
              <a:t>.</a:t>
            </a:r>
          </a:p>
        </p:txBody>
      </p:sp>
      <p:pic>
        <p:nvPicPr>
          <p:cNvPr id="3" name="Immagine 2" descr="brain-sca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16" y="2806282"/>
            <a:ext cx="3525418" cy="277150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651" y="1293084"/>
            <a:ext cx="3911186" cy="129295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953250" y="3028950"/>
            <a:ext cx="31575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Media di 20 bambini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953251" y="5038726"/>
            <a:ext cx="362802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   A riposo           dopo 20 min. </a:t>
            </a:r>
          </a:p>
          <a:p>
            <a:pPr algn="ctr"/>
            <a:r>
              <a:rPr lang="it-IT" sz="1600" dirty="0"/>
              <a:t>		      passeggiata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66DE5DE9-9D6C-C242-A1F0-7DF37C813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33429390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66221" y="441577"/>
            <a:ext cx="552977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Esperienze tattili e motorie</a:t>
            </a:r>
          </a:p>
          <a:p>
            <a:endParaRPr lang="it-IT" sz="2800" dirty="0"/>
          </a:p>
          <a:p>
            <a:r>
              <a:rPr lang="it-IT" sz="2800" dirty="0"/>
              <a:t>Nel corso del suo sviluppo, il cervello ha bisogno di fare esperienze tattili e motorie:</a:t>
            </a:r>
          </a:p>
          <a:p>
            <a:r>
              <a:rPr lang="it-IT" sz="2800" dirty="0"/>
              <a:t>la realtà virtuale non è l’ambiente ideale per favorire lo sviluppo della mente infantile che è </a:t>
            </a:r>
            <a:r>
              <a:rPr lang="it-IT" sz="2800" u="sng" dirty="0"/>
              <a:t>concreta, basata sull’interazione diretta</a:t>
            </a:r>
            <a:r>
              <a:rPr lang="it-IT" sz="2800" dirty="0"/>
              <a:t>, su una serie di </a:t>
            </a:r>
            <a:r>
              <a:rPr lang="it-IT" sz="2800" u="sng" dirty="0"/>
              <a:t>tentativi</a:t>
            </a:r>
            <a:r>
              <a:rPr lang="it-IT" sz="2800" dirty="0"/>
              <a:t>, anche infruttuosi, promossi dal bambino e non prefigurati dal programma, su </a:t>
            </a:r>
            <a:r>
              <a:rPr lang="it-IT" sz="2800" u="sng" dirty="0"/>
              <a:t>tempi lenti </a:t>
            </a:r>
            <a:r>
              <a:rPr lang="it-IT" sz="2800" dirty="0"/>
              <a:t>anziché rapidi.</a:t>
            </a:r>
          </a:p>
        </p:txBody>
      </p:sp>
      <p:pic>
        <p:nvPicPr>
          <p:cNvPr id="3" name="Immagine 2" descr="dirt-sensory-bin-challenge-wat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58" y="2083262"/>
            <a:ext cx="3333577" cy="3333577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5D64F5D-97BA-D94E-B84C-800B65C03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20296159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06997" y="3325661"/>
            <a:ext cx="1022044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Rappresentazioni motorie e apprendimento</a:t>
            </a:r>
          </a:p>
          <a:p>
            <a:endParaRPr lang="it-IT" dirty="0"/>
          </a:p>
          <a:p>
            <a:r>
              <a:rPr lang="it-IT" sz="2400" dirty="0"/>
              <a:t>L “</a:t>
            </a:r>
            <a:r>
              <a:rPr lang="it-IT" sz="2400" dirty="0">
                <a:solidFill>
                  <a:srgbClr val="FF0000"/>
                </a:solidFill>
              </a:rPr>
              <a:t>apprendimento recitato</a:t>
            </a:r>
            <a:r>
              <a:rPr lang="it-IT" sz="2400" dirty="0"/>
              <a:t>” favorisce le associazioni tra rappresentazioni motorie e apprendimento. La tecnica sfrutta il fatto che </a:t>
            </a:r>
            <a:r>
              <a:rPr lang="it-IT" sz="2400" dirty="0">
                <a:solidFill>
                  <a:srgbClr val="FF0000"/>
                </a:solidFill>
              </a:rPr>
              <a:t>le memorie motorie sono particolarmente robuste</a:t>
            </a:r>
            <a:r>
              <a:rPr lang="it-IT" sz="2400" dirty="0"/>
              <a:t> mentre </a:t>
            </a:r>
            <a:r>
              <a:rPr lang="it-IT" sz="2400" dirty="0">
                <a:solidFill>
                  <a:srgbClr val="FF0000"/>
                </a:solidFill>
              </a:rPr>
              <a:t>quelle semantiche </a:t>
            </a:r>
            <a:r>
              <a:rPr lang="it-IT" sz="2400" dirty="0"/>
              <a:t>(per esempio, le memorie legate al significato delle parole) </a:t>
            </a:r>
            <a:r>
              <a:rPr lang="it-IT" sz="2400" dirty="0">
                <a:solidFill>
                  <a:srgbClr val="FF0000"/>
                </a:solidFill>
              </a:rPr>
              <a:t>sono più fragili</a:t>
            </a:r>
            <a:r>
              <a:rPr lang="it-IT" sz="2400" dirty="0"/>
              <a:t>.</a:t>
            </a:r>
          </a:p>
          <a:p>
            <a:r>
              <a:rPr lang="it-IT" sz="2400" dirty="0"/>
              <a:t>L’apprendimento recitato è stato utilizzato per migliorare l’apprendimento di una seconda lingua</a:t>
            </a:r>
            <a:endParaRPr lang="it-IT" sz="2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082" y="146797"/>
            <a:ext cx="5791200" cy="3112770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8452C79-A5AE-1C40-AFAD-5092FD477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40475256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026"/>
          <p:cNvSpPr>
            <a:spLocks noGrp="1" noChangeArrowheads="1"/>
          </p:cNvSpPr>
          <p:nvPr>
            <p:ph/>
          </p:nvPr>
        </p:nvSpPr>
        <p:spPr>
          <a:xfrm>
            <a:off x="800100" y="136525"/>
            <a:ext cx="10607040" cy="6301946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altLang="it-IT" sz="3600" dirty="0">
                <a:ea typeface="ＭＳ Ｐゴシック" charset="-128"/>
              </a:rPr>
              <a:t>	</a:t>
            </a:r>
            <a:r>
              <a:rPr lang="it-IT" altLang="it-IT" sz="4400" dirty="0">
                <a:ea typeface="ＭＳ Ｐゴシック" charset="-128"/>
              </a:rPr>
              <a:t>Controllo frontale</a:t>
            </a:r>
          </a:p>
          <a:p>
            <a:pPr algn="just" eaLnBrk="1" hangingPunct="1"/>
            <a:r>
              <a:rPr lang="it-IT" altLang="it-IT" sz="2400" dirty="0">
                <a:ea typeface="ＭＳ Ｐゴシック" charset="-128"/>
              </a:rPr>
              <a:t>6 settimane: l’</a:t>
            </a:r>
            <a:r>
              <a:rPr lang="it-IT" altLang="it-IT" sz="2400" i="1" dirty="0">
                <a:ea typeface="ＭＳ Ｐゴシック" charset="-128"/>
              </a:rPr>
              <a:t>attenzione</a:t>
            </a:r>
            <a:r>
              <a:rPr lang="it-IT" altLang="it-IT" sz="2400" dirty="0">
                <a:ea typeface="ＭＳ Ｐゴシック" charset="-128"/>
              </a:rPr>
              <a:t> dimostrata da un neonato di nei confronti degli </a:t>
            </a:r>
            <a:r>
              <a:rPr lang="it-IT" altLang="it-IT" sz="2400" i="1" dirty="0">
                <a:ea typeface="ＭＳ Ｐゴシック" charset="-128"/>
              </a:rPr>
              <a:t>oggetti che appaiono o scompaiono dal loro campo visivo</a:t>
            </a:r>
            <a:r>
              <a:rPr lang="it-IT" altLang="it-IT" sz="2400" dirty="0">
                <a:ea typeface="ＭＳ Ｐゴシック" charset="-128"/>
              </a:rPr>
              <a:t>.</a:t>
            </a:r>
          </a:p>
          <a:p>
            <a:pPr algn="just" eaLnBrk="1" hangingPunct="1"/>
            <a:r>
              <a:rPr lang="it-IT" altLang="it-IT" sz="2400" dirty="0">
                <a:ea typeface="ＭＳ Ｐゴシック" charset="-128"/>
              </a:rPr>
              <a:t>12 mesi: comincia a sviluppare la </a:t>
            </a:r>
            <a:r>
              <a:rPr lang="it-IT" altLang="it-IT" sz="2400" i="1" dirty="0">
                <a:ea typeface="ＭＳ Ｐゴシック" charset="-128"/>
              </a:rPr>
              <a:t>capacità di rappresentarsi la realtà in modo simbolico</a:t>
            </a:r>
            <a:r>
              <a:rPr lang="it-IT" altLang="it-IT" sz="2400" dirty="0">
                <a:ea typeface="ＭＳ Ｐゴシック" charset="-128"/>
              </a:rPr>
              <a:t>, grazie allo sviluppo del linguaggio.</a:t>
            </a:r>
          </a:p>
          <a:p>
            <a:pPr algn="just" eaLnBrk="1" hangingPunct="1"/>
            <a:r>
              <a:rPr lang="it-IT" altLang="it-IT" sz="2400" dirty="0">
                <a:ea typeface="ＭＳ Ｐゴシック" charset="-128"/>
              </a:rPr>
              <a:t>18-30 mesi: aumento </a:t>
            </a:r>
            <a:r>
              <a:rPr lang="it-IT" altLang="it-IT" sz="2400" i="1" dirty="0">
                <a:ea typeface="ＭＳ Ｐゴシック" charset="-128"/>
              </a:rPr>
              <a:t>autocontrollo</a:t>
            </a:r>
            <a:r>
              <a:rPr lang="it-IT" altLang="it-IT" sz="2400" dirty="0">
                <a:ea typeface="ＭＳ Ｐゴシック" charset="-128"/>
              </a:rPr>
              <a:t>. Diminuiscono sfuriate e veri e propri accessi d’ira.</a:t>
            </a:r>
          </a:p>
          <a:p>
            <a:pPr algn="just" eaLnBrk="1" hangingPunct="1"/>
            <a:r>
              <a:rPr lang="it-IT" altLang="it-IT" sz="2400" dirty="0">
                <a:ea typeface="ＭＳ Ｐゴシック" charset="-128"/>
              </a:rPr>
              <a:t>3-6 anni: massiccio scatto crescita della </a:t>
            </a:r>
            <a:r>
              <a:rPr lang="it-IT" altLang="it-IT" sz="2400" i="1" dirty="0">
                <a:ea typeface="ＭＳ Ｐゴシック" charset="-128"/>
              </a:rPr>
              <a:t>corteccia frontale</a:t>
            </a:r>
            <a:r>
              <a:rPr lang="it-IT" altLang="it-IT" sz="2400" dirty="0">
                <a:ea typeface="ＭＳ Ｐゴシック" charset="-128"/>
              </a:rPr>
              <a:t>, in concomitanza con lo sviluppo del </a:t>
            </a:r>
            <a:r>
              <a:rPr lang="it-IT" altLang="it-IT" sz="2400" i="1" dirty="0">
                <a:ea typeface="ＭＳ Ｐゴシック" charset="-128"/>
              </a:rPr>
              <a:t>linguaggio</a:t>
            </a:r>
            <a:r>
              <a:rPr lang="it-IT" altLang="it-IT" sz="2400" dirty="0">
                <a:ea typeface="ＭＳ Ｐゴシック" charset="-128"/>
              </a:rPr>
              <a:t>.</a:t>
            </a:r>
          </a:p>
          <a:p>
            <a:pPr algn="just" eaLnBrk="1" hangingPunct="1"/>
            <a:r>
              <a:rPr lang="it-IT" altLang="it-IT" sz="2400" dirty="0">
                <a:ea typeface="ＭＳ Ｐゴシック" charset="-128"/>
              </a:rPr>
              <a:t>7-15 anni: scatto o ondata di crescita dei </a:t>
            </a:r>
            <a:r>
              <a:rPr lang="it-IT" altLang="it-IT" sz="2400" i="1" dirty="0">
                <a:ea typeface="ＭＳ Ｐゴシック" charset="-128"/>
              </a:rPr>
              <a:t>lobi parietali e temporali</a:t>
            </a:r>
            <a:r>
              <a:rPr lang="it-IT" altLang="it-IT" sz="2400" dirty="0">
                <a:ea typeface="ＭＳ Ｐゴシック" charset="-128"/>
              </a:rPr>
              <a:t>, la fase sono più portati per </a:t>
            </a:r>
            <a:r>
              <a:rPr lang="it-IT" altLang="it-IT" sz="2400" i="1" dirty="0">
                <a:ea typeface="ＭＳ Ｐゴシック" charset="-128"/>
              </a:rPr>
              <a:t>l’apprendimento di altre lingue</a:t>
            </a:r>
            <a:r>
              <a:rPr lang="it-IT" altLang="it-IT" sz="2400" dirty="0">
                <a:ea typeface="ＭＳ Ｐゴシック" charset="-128"/>
              </a:rPr>
              <a:t>.</a:t>
            </a:r>
          </a:p>
          <a:p>
            <a:pPr algn="just" eaLnBrk="1" hangingPunct="1"/>
            <a:r>
              <a:rPr lang="it-IT" altLang="it-IT" sz="2400" dirty="0">
                <a:ea typeface="ＭＳ Ｐゴシック" charset="-128"/>
              </a:rPr>
              <a:t>16-22 anni: drastica potatura dei circuiti del </a:t>
            </a:r>
            <a:r>
              <a:rPr lang="it-IT" altLang="it-IT" sz="2400" i="1" dirty="0">
                <a:ea typeface="ＭＳ Ｐゴシック" charset="-128"/>
              </a:rPr>
              <a:t>lobo frontale</a:t>
            </a:r>
            <a:r>
              <a:rPr lang="it-IT" altLang="it-IT" sz="2400" dirty="0">
                <a:ea typeface="ＭＳ Ｐゴシック" charset="-128"/>
              </a:rPr>
              <a:t>, crescente capacità di autocontrollo e di </a:t>
            </a:r>
            <a:r>
              <a:rPr lang="it-IT" altLang="it-IT" sz="2400" i="1" dirty="0">
                <a:ea typeface="ＭＳ Ｐゴシック" charset="-128"/>
              </a:rPr>
              <a:t>padroneggiare le emozioni</a:t>
            </a:r>
            <a:r>
              <a:rPr lang="it-IT" altLang="it-IT" sz="2400" dirty="0">
                <a:ea typeface="ＭＳ Ｐゴシック" charset="-128"/>
              </a:rPr>
              <a:t>. </a:t>
            </a:r>
          </a:p>
          <a:p>
            <a:pPr eaLnBrk="1" hangingPunct="1"/>
            <a:r>
              <a:rPr lang="it-IT" altLang="it-IT" sz="2400" dirty="0">
                <a:ea typeface="ＭＳ Ｐゴシック" charset="-128"/>
              </a:rPr>
              <a:t>~20 anni: progressiva riduzione della densità della sostanza grigia e aumento di quella bianca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6D893C5-8855-A646-8BB7-A0A28B6FF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268341413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EE879390-38F4-C348-95A0-56E3E23063A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228600" y="110892"/>
            <a:ext cx="8672332" cy="6394079"/>
          </a:xfrm>
        </p:spPr>
        <p:txBody>
          <a:bodyPr>
            <a:normAutofit fontScale="25000" lnSpcReduction="20000"/>
          </a:bodyPr>
          <a:lstStyle/>
          <a:p>
            <a:endParaRPr lang="it-IT" dirty="0"/>
          </a:p>
          <a:p>
            <a:pPr marL="0" indent="0" algn="ctr">
              <a:buNone/>
            </a:pPr>
            <a:r>
              <a:rPr lang="it-IT" sz="17600" dirty="0"/>
              <a:t>L’attenzione.</a:t>
            </a:r>
          </a:p>
          <a:p>
            <a:pPr>
              <a:lnSpc>
                <a:spcPct val="120000"/>
              </a:lnSpc>
            </a:pPr>
            <a:r>
              <a:rPr lang="it-IT" sz="8000" dirty="0"/>
              <a:t>La capacità di prestare attenzione deriva principalmente dallo sviluppo e dall’efficienza della corteccia frontale che si occupa di trattenere le informazioni sotto forma di memoria di lavoro. Nonostante la memoria di lavoro faccia la sua comparsa intorno ai 5-6 mesi di vita, all’inizio opera per </a:t>
            </a:r>
            <a:r>
              <a:rPr lang="it-IT" sz="8000" u="sng" dirty="0"/>
              <a:t>periodi di tempo brevissim</a:t>
            </a:r>
            <a:r>
              <a:rPr lang="it-IT" sz="8000" dirty="0"/>
              <a:t>i.</a:t>
            </a:r>
          </a:p>
          <a:p>
            <a:pPr>
              <a:lnSpc>
                <a:spcPct val="120000"/>
              </a:lnSpc>
            </a:pPr>
            <a:r>
              <a:rPr lang="it-IT" sz="8000" dirty="0"/>
              <a:t>In un bambino l’attenzione dura poco ma la </a:t>
            </a:r>
            <a:r>
              <a:rPr lang="it-IT" sz="8000" u="sng" dirty="0"/>
              <a:t>motivazione</a:t>
            </a:r>
            <a:r>
              <a:rPr lang="it-IT" sz="8000" dirty="0"/>
              <a:t> è importante. Un bambino di 6-7 anni comincia a distrarsi dopo circa 15 minuti, mentre un ragazzo di 15-16 anni è in grado di prestare attenzione in modo continuativo per circa 30-45 minuti. Per favorire l’apprendimento con un bambino della scuola primaria è opportuno </a:t>
            </a:r>
            <a:r>
              <a:rPr lang="it-IT" sz="8000" u="sng" dirty="0"/>
              <a:t>fare delle pause</a:t>
            </a:r>
            <a:r>
              <a:rPr lang="it-IT" sz="8000" dirty="0"/>
              <a:t>, cambiare l’argomento di discussione o lettura, e </a:t>
            </a:r>
            <a:r>
              <a:rPr lang="it-IT" sz="8000" u="sng" dirty="0"/>
              <a:t>stimolare la sua attenzione</a:t>
            </a:r>
            <a:r>
              <a:rPr lang="it-IT" sz="8000" dirty="0"/>
              <a:t> con l’aiuto di immagini, aneddoti e richiami leggeri. </a:t>
            </a:r>
          </a:p>
          <a:p>
            <a:pPr>
              <a:lnSpc>
                <a:spcPct val="120000"/>
              </a:lnSpc>
            </a:pPr>
            <a:r>
              <a:rPr lang="it-IT" sz="8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bambino piccolo ha un’attenzione labile e non è in grado di sostenere due compiti simultaneamente</a:t>
            </a:r>
            <a:r>
              <a:rPr lang="it-IT" sz="8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Perciò se lo si distrae da un compito ha difficoltà a concentrarsi nuovamente su di esso e quell’esperienza può andare perduta</a:t>
            </a:r>
            <a:endParaRPr lang="it-IT" sz="8000" dirty="0"/>
          </a:p>
          <a:p>
            <a:pPr>
              <a:lnSpc>
                <a:spcPct val="120000"/>
              </a:lnSpc>
            </a:pPr>
            <a:r>
              <a:rPr lang="it-IT" sz="8000" dirty="0"/>
              <a:t>Bisogna inoltre favorire l’assunzione di un </a:t>
            </a:r>
            <a:r>
              <a:rPr lang="it-IT" sz="8000" b="1" u="sng" dirty="0"/>
              <a:t>ruolo attivo</a:t>
            </a:r>
            <a:r>
              <a:rPr lang="it-IT" sz="8000" dirty="0"/>
              <a:t>: tanto più si è coinvolti in prima persona, tanto più l’attenzione è alta.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BB0DBB7-E75D-2844-85A0-CAC0A45D5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Alberto Oliverio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34543A9-3D1B-D54E-BEAA-BB10683BA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306" y="1769993"/>
            <a:ext cx="30670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33124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515C7E-23E2-3F45-AD11-F81EADAEA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Inibizione, flessibilità, aggiornamento.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CCB73E7-974E-E945-A5C2-CBD63682094B}"/>
              </a:ext>
            </a:extLst>
          </p:cNvPr>
          <p:cNvSpPr/>
          <p:nvPr/>
        </p:nvSpPr>
        <p:spPr>
          <a:xfrm>
            <a:off x="521161" y="1480513"/>
            <a:ext cx="641207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L’attenzione fa parte delle funzioni esecutive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(prestare attenzione, tenere in mente un dato, prendere decisioni ecc.). Queste funzioni fanno capo a una </a:t>
            </a:r>
            <a:r>
              <a:rPr lang="it-IT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triade funzionale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inibizione, flessibilità mentale, aggiornamento.</a:t>
            </a:r>
          </a:p>
          <a:p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000" u="sng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L’inibizione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è la capacità di sopprimere informazioni non pertinenti interne o esterne, la </a:t>
            </a:r>
            <a:r>
              <a:rPr lang="it-IT" sz="2000" u="sng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flessibilità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implica di passare alternativamente da un’operazione mentale a un’altra (ad esempio dalla divisione alla moltiplicazione), </a:t>
            </a:r>
            <a:r>
              <a:rPr lang="it-IT" sz="2000" u="sng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l’aggiornamento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comporta modifiche del contenuto della memoria di lavoro – o a breve termine- sulla base delle informazioni più recenti.</a:t>
            </a:r>
          </a:p>
          <a:p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Queste tre componenti non sono ben differenziate sino ai 5 anni per poi divenire più autonome. </a:t>
            </a:r>
            <a:endParaRPr lang="it-IT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097163A-8EF5-FF4B-B402-5BFF17B3A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407" y="2125267"/>
            <a:ext cx="2676525" cy="341947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BE8914B5-B4C5-B341-A9E5-BC2904DD21C8}"/>
              </a:ext>
            </a:extLst>
          </p:cNvPr>
          <p:cNvSpPr/>
          <p:nvPr/>
        </p:nvSpPr>
        <p:spPr>
          <a:xfrm>
            <a:off x="7822407" y="5175648"/>
            <a:ext cx="2676525" cy="36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8FCDF76-0136-CB47-84E6-D18172133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24126000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513" name="CasellaDiTesto 1">
            <a:extLst>
              <a:ext uri="{FF2B5EF4-FFF2-40B4-BE49-F238E27FC236}">
                <a16:creationId xmlns:a16="http://schemas.microsoft.com/office/drawing/2014/main" id="{F5224447-2122-2941-B05A-B26355407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1360481"/>
            <a:ext cx="4782274" cy="2387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5000" b="1" kern="1200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7. </a:t>
            </a:r>
            <a:r>
              <a:rPr lang="en-US" altLang="it-IT" sz="5000" b="1" kern="1200" cap="all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Apprendimento</a:t>
            </a:r>
            <a:r>
              <a:rPr lang="en-US" altLang="it-IT" sz="5000" b="1" kern="1200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5000" b="1" kern="1200" cap="all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motorio</a:t>
            </a:r>
            <a:endParaRPr lang="en-US" altLang="it-IT" sz="5000" b="1" kern="1200" cap="all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9458" name="Picture 2" descr="Disprassia Verbale | Dott.ssa Logopedista Simona Di Napoli">
            <a:extLst>
              <a:ext uri="{FF2B5EF4-FFF2-40B4-BE49-F238E27FC236}">
                <a16:creationId xmlns:a16="http://schemas.microsoft.com/office/drawing/2014/main" id="{C464EBD1-23D6-6F4F-93F0-09BE52176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3794" y="1880809"/>
            <a:ext cx="5456180" cy="309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6E6EA7C-D772-9444-8677-9B60170B6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16027871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CasellaDiTesto 3">
            <a:extLst>
              <a:ext uri="{FF2B5EF4-FFF2-40B4-BE49-F238E27FC236}">
                <a16:creationId xmlns:a16="http://schemas.microsoft.com/office/drawing/2014/main" id="{1C4EC5B0-F7FD-1042-B46E-5EB1B4BCB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9964" y="173038"/>
            <a:ext cx="7712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3600" b="1" dirty="0">
                <a:latin typeface="+mj-lt"/>
              </a:rPr>
              <a:t>APPRENDIMENTO</a:t>
            </a:r>
            <a:r>
              <a:rPr lang="it-IT" altLang="it-IT" sz="3266" b="1" dirty="0">
                <a:latin typeface="+mj-lt"/>
              </a:rPr>
              <a:t> MOTORIO 1.</a:t>
            </a:r>
          </a:p>
        </p:txBody>
      </p:sp>
      <p:sp>
        <p:nvSpPr>
          <p:cNvPr id="68610" name="CasellaDiTesto 1">
            <a:extLst>
              <a:ext uri="{FF2B5EF4-FFF2-40B4-BE49-F238E27FC236}">
                <a16:creationId xmlns:a16="http://schemas.microsoft.com/office/drawing/2014/main" id="{BFF566DF-B31F-6A4F-90FD-CCFD78B0A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916640"/>
            <a:ext cx="75279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3200" dirty="0">
                <a:latin typeface="+mn-lt"/>
              </a:rPr>
              <a:t>Cosa succede nel corso dell’apprendimento motorio?</a:t>
            </a:r>
          </a:p>
        </p:txBody>
      </p:sp>
      <p:sp>
        <p:nvSpPr>
          <p:cNvPr id="68611" name="CasellaDiTesto 2">
            <a:extLst>
              <a:ext uri="{FF2B5EF4-FFF2-40B4-BE49-F238E27FC236}">
                <a16:creationId xmlns:a16="http://schemas.microsoft.com/office/drawing/2014/main" id="{B6F46C37-6817-DE4B-806A-5A01D8BF3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6" y="2328863"/>
            <a:ext cx="4953000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800" b="1" dirty="0">
                <a:solidFill>
                  <a:srgbClr val="FF0000"/>
                </a:solidFill>
                <a:latin typeface="+mn-lt"/>
              </a:rPr>
              <a:t>A livello percettivo</a:t>
            </a:r>
          </a:p>
          <a:p>
            <a:r>
              <a:rPr lang="it-IT" altLang="it-IT" dirty="0">
                <a:latin typeface="+mn-lt"/>
              </a:rPr>
              <a:t>- Si forma una </a:t>
            </a:r>
            <a:r>
              <a:rPr lang="it-IT" altLang="it-IT" u="sng" dirty="0">
                <a:latin typeface="+mn-lt"/>
              </a:rPr>
              <a:t>rappresentazione</a:t>
            </a:r>
            <a:r>
              <a:rPr lang="it-IT" altLang="it-IT" dirty="0">
                <a:latin typeface="+mn-lt"/>
              </a:rPr>
              <a:t> schematica dell’obiettivo</a:t>
            </a:r>
          </a:p>
          <a:p>
            <a:r>
              <a:rPr lang="it-IT" altLang="it-IT" dirty="0">
                <a:latin typeface="+mn-lt"/>
              </a:rPr>
              <a:t>- Si forma </a:t>
            </a:r>
            <a:r>
              <a:rPr lang="it-IT" altLang="it-IT" u="sng" dirty="0">
                <a:latin typeface="+mn-lt"/>
              </a:rPr>
              <a:t>modello interno</a:t>
            </a:r>
            <a:r>
              <a:rPr lang="it-IT" altLang="it-IT" dirty="0">
                <a:latin typeface="+mn-lt"/>
              </a:rPr>
              <a:t> delle sequenze di contrazioni muscolari necessarie</a:t>
            </a:r>
          </a:p>
          <a:p>
            <a:r>
              <a:rPr lang="it-IT" altLang="it-IT" dirty="0">
                <a:latin typeface="+mn-lt"/>
              </a:rPr>
              <a:t>- Si controlla la </a:t>
            </a:r>
            <a:r>
              <a:rPr lang="it-IT" altLang="it-IT" u="sng" dirty="0">
                <a:latin typeface="+mn-lt"/>
              </a:rPr>
              <a:t>precisione</a:t>
            </a:r>
            <a:r>
              <a:rPr lang="it-IT" altLang="it-IT" dirty="0">
                <a:latin typeface="+mn-lt"/>
              </a:rPr>
              <a:t> del risultato, si confronta con il movimento desiderato, si memorizza e si corregge l’errore</a:t>
            </a:r>
          </a:p>
        </p:txBody>
      </p:sp>
      <p:pic>
        <p:nvPicPr>
          <p:cNvPr id="22530" name="Picture 2" descr="Brain Diagram Motor And Sensory Cortex - Diagramaica">
            <a:extLst>
              <a:ext uri="{FF2B5EF4-FFF2-40B4-BE49-F238E27FC236}">
                <a16:creationId xmlns:a16="http://schemas.microsoft.com/office/drawing/2014/main" id="{8350BD25-5496-5A4F-BABA-B41FC41CA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201" y="1993858"/>
            <a:ext cx="4601699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E8EF03CB-EB95-1548-B1DD-98BDBF472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25603797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CasellaDiTesto 2">
            <a:extLst>
              <a:ext uri="{FF2B5EF4-FFF2-40B4-BE49-F238E27FC236}">
                <a16:creationId xmlns:a16="http://schemas.microsoft.com/office/drawing/2014/main" id="{A7EFD00B-FC18-2C47-8FD2-D2502001B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913" y="169864"/>
            <a:ext cx="77136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3600" cap="all" dirty="0">
                <a:latin typeface="+mj-lt"/>
              </a:rPr>
              <a:t>Apprendimento motorio 2</a:t>
            </a:r>
            <a:r>
              <a:rPr lang="it-IT" altLang="it-IT" sz="3600" dirty="0">
                <a:latin typeface="+mj-lt"/>
              </a:rPr>
              <a:t>.</a:t>
            </a:r>
          </a:p>
        </p:txBody>
      </p:sp>
      <p:sp>
        <p:nvSpPr>
          <p:cNvPr id="69634" name="CasellaDiTesto 3">
            <a:extLst>
              <a:ext uri="{FF2B5EF4-FFF2-40B4-BE49-F238E27FC236}">
                <a16:creationId xmlns:a16="http://schemas.microsoft.com/office/drawing/2014/main" id="{904DB717-903E-D34D-9B5C-904FB17BA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882" y="1908200"/>
            <a:ext cx="10851777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3200" b="1" dirty="0">
                <a:solidFill>
                  <a:srgbClr val="FF0000"/>
                </a:solidFill>
                <a:latin typeface="+mn-lt"/>
              </a:rPr>
              <a:t>A livello mnemonico</a:t>
            </a:r>
          </a:p>
          <a:p>
            <a:r>
              <a:rPr lang="it-IT" altLang="it-IT" sz="3200" dirty="0">
                <a:latin typeface="+mn-lt"/>
              </a:rPr>
              <a:t>- Si sviluppano memorie di programmi motori (sequenze di contrazioni muscolari) diretti a un obiettivo</a:t>
            </a:r>
          </a:p>
          <a:p>
            <a:r>
              <a:rPr lang="it-IT" altLang="it-IT" sz="3200" dirty="0">
                <a:latin typeface="+mn-lt"/>
              </a:rPr>
              <a:t>- Si confrontano informazioni memorizzate col movimento con informazioni attuali.</a:t>
            </a:r>
          </a:p>
          <a:p>
            <a:r>
              <a:rPr lang="it-IT" altLang="it-IT" sz="3200" dirty="0">
                <a:latin typeface="+mn-lt"/>
              </a:rPr>
              <a:t>- Si impara ad anticipare la correzione necessaria per eseguire in modo ottimale nelle condizioni attuali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30ECB11-7DED-1744-A4E3-B27BC9676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1942833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>
            <a:extLst>
              <a:ext uri="{FF2B5EF4-FFF2-40B4-BE49-F238E27FC236}">
                <a16:creationId xmlns:a16="http://schemas.microsoft.com/office/drawing/2014/main" id="{C0BBAC0B-B47F-6040-96CE-A58E7C95B9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981200"/>
            <a:ext cx="7772400" cy="818879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240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2400"/>
          </a:p>
        </p:txBody>
      </p:sp>
      <p:sp>
        <p:nvSpPr>
          <p:cNvPr id="66562" name="Rectangle 9">
            <a:extLst>
              <a:ext uri="{FF2B5EF4-FFF2-40B4-BE49-F238E27FC236}">
                <a16:creationId xmlns:a16="http://schemas.microsoft.com/office/drawing/2014/main" id="{4AB751E0-9EFE-8B4F-808B-3F066336AB3F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43753" y="2060576"/>
            <a:ext cx="9468597" cy="41148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it-IT" altLang="it-IT" dirty="0"/>
              <a:t>Dalla conoscenza </a:t>
            </a:r>
            <a:r>
              <a:rPr lang="it-IT" altLang="it-IT" dirty="0">
                <a:solidFill>
                  <a:schemeClr val="accent2"/>
                </a:solidFill>
              </a:rPr>
              <a:t>dichiarativa</a:t>
            </a:r>
            <a:r>
              <a:rPr lang="it-IT" altLang="it-IT" dirty="0"/>
              <a:t> alla conoscenza </a:t>
            </a:r>
            <a:r>
              <a:rPr lang="it-IT" altLang="it-IT" dirty="0">
                <a:solidFill>
                  <a:schemeClr val="accent2"/>
                </a:solidFill>
              </a:rPr>
              <a:t>procedurale: </a:t>
            </a:r>
            <a:r>
              <a:rPr lang="it-IT" altLang="it-IT" dirty="0"/>
              <a:t>apprendimento motorio = automatizzazione del compito</a:t>
            </a:r>
          </a:p>
          <a:p>
            <a:pPr eaLnBrk="1" hangingPunct="1">
              <a:lnSpc>
                <a:spcPct val="90000"/>
              </a:lnSpc>
            </a:pPr>
            <a:endParaRPr lang="it-IT" altLang="it-IT" dirty="0"/>
          </a:p>
          <a:p>
            <a:pPr eaLnBrk="1" hangingPunct="1">
              <a:lnSpc>
                <a:spcPct val="90000"/>
              </a:lnSpc>
            </a:pPr>
            <a:r>
              <a:rPr lang="it-IT" altLang="it-IT" dirty="0"/>
              <a:t>Distinzione tra </a:t>
            </a:r>
            <a:r>
              <a:rPr lang="it-IT" altLang="it-IT" dirty="0">
                <a:solidFill>
                  <a:schemeClr val="accent2"/>
                </a:solidFill>
              </a:rPr>
              <a:t>MEMORIA DICHIARATIVA</a:t>
            </a:r>
            <a:r>
              <a:rPr lang="it-IT" altLang="it-IT" dirty="0"/>
              <a:t> e </a:t>
            </a:r>
            <a:r>
              <a:rPr lang="it-IT" altLang="it-IT" dirty="0">
                <a:solidFill>
                  <a:schemeClr val="accent2"/>
                </a:solidFill>
              </a:rPr>
              <a:t>MEMORIA PROCEDURALE</a:t>
            </a:r>
            <a:r>
              <a:rPr lang="it-IT" altLang="it-IT" dirty="0"/>
              <a:t> (esplicita ed implicita)</a:t>
            </a:r>
          </a:p>
          <a:p>
            <a:pPr eaLnBrk="1" hangingPunct="1">
              <a:lnSpc>
                <a:spcPct val="90000"/>
              </a:lnSpc>
            </a:pPr>
            <a:endParaRPr lang="it-IT" altLang="it-IT" dirty="0"/>
          </a:p>
          <a:p>
            <a:pPr eaLnBrk="1" hangingPunct="1">
              <a:lnSpc>
                <a:spcPct val="90000"/>
              </a:lnSpc>
            </a:pPr>
            <a:r>
              <a:rPr lang="it-IT" altLang="it-IT" dirty="0"/>
              <a:t>Per dimostrare l’apprendimento procedurale è necessario misurare i cambiamenti prestazionali (non si spiega con il linguaggio)</a:t>
            </a:r>
            <a:r>
              <a:rPr lang="it-IT" altLang="it-IT" sz="3300" dirty="0"/>
              <a:t> </a:t>
            </a:r>
            <a:r>
              <a:rPr lang="it-IT" altLang="it-IT" sz="2400" dirty="0">
                <a:solidFill>
                  <a:srgbClr val="000066"/>
                </a:solidFill>
              </a:rPr>
              <a:t>esempio test dell’inseguimento su rotore</a:t>
            </a:r>
            <a:r>
              <a:rPr lang="it-IT" altLang="it-IT" dirty="0"/>
              <a:t> </a:t>
            </a:r>
          </a:p>
          <a:p>
            <a:pPr eaLnBrk="1" hangingPunct="1">
              <a:lnSpc>
                <a:spcPct val="90000"/>
              </a:lnSpc>
            </a:pPr>
            <a:endParaRPr lang="it-IT" altLang="it-IT" dirty="0"/>
          </a:p>
          <a:p>
            <a:pPr eaLnBrk="1" hangingPunct="1">
              <a:lnSpc>
                <a:spcPct val="90000"/>
              </a:lnSpc>
            </a:pPr>
            <a:r>
              <a:rPr lang="it-IT" altLang="it-IT" dirty="0"/>
              <a:t>Circuiti cerebrali dell’apprendimento procedurale: corteccia motoria, gangli della base e cervelletto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1800" dirty="0">
              <a:solidFill>
                <a:schemeClr val="accent2"/>
              </a:solidFill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B06078-BA77-2945-ACFF-20A1BCD7BB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08476" y="254643"/>
            <a:ext cx="6406587" cy="682624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it-IT" sz="3600" cap="all" dirty="0"/>
              <a:t>Apprendimento motorio 3.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47D4F6B6-5E13-764C-BE58-3DB6CF648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1136599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8663" y="1422400"/>
            <a:ext cx="5367337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675005"/>
            <a:r>
              <a:rPr lang="en-US" sz="5000" b="1" kern="1200" cap="all" spc="-25">
                <a:solidFill>
                  <a:schemeClr val="bg1"/>
                </a:solidFill>
                <a:latin typeface="+mj-lt"/>
                <a:ea typeface="+mj-ea"/>
                <a:cs typeface="+mj-cs"/>
              </a:rPr>
              <a:t>1. DalLA FASE FETALE alla</a:t>
            </a:r>
            <a:r>
              <a:rPr lang="en-US" sz="5000" b="1" kern="1200" cap="all" spc="35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b="1" kern="1200" cap="all" spc="-25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nasci</a:t>
            </a:r>
            <a:r>
              <a:rPr lang="en-US" sz="5000" b="1" kern="1200" cap="all" spc="-22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</a:t>
            </a:r>
            <a:r>
              <a:rPr lang="en-US" sz="5000" b="1" kern="1200" cap="all" spc="-3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89CBBC-7743-43D9-A324-25CB472E9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4112" y="638849"/>
            <a:ext cx="5505449" cy="547564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prenatal life - Live Action News">
            <a:extLst>
              <a:ext uri="{FF2B5EF4-FFF2-40B4-BE49-F238E27FC236}">
                <a16:creationId xmlns:a16="http://schemas.microsoft.com/office/drawing/2014/main" id="{C8CE29B3-374A-C540-838A-A57FFFF0B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6467" y="1056303"/>
            <a:ext cx="4640737" cy="464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C43770-236A-2E44-8070-20DAEDA91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Alberto Oliverio</a:t>
            </a:r>
          </a:p>
        </p:txBody>
      </p:sp>
      <p:sp>
        <p:nvSpPr>
          <p:cNvPr id="3" name="object 3"/>
          <p:cNvSpPr/>
          <p:nvPr/>
        </p:nvSpPr>
        <p:spPr>
          <a:xfrm>
            <a:off x="1227582" y="1681732"/>
            <a:ext cx="9201150" cy="5176266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48595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>
            <a:extLst>
              <a:ext uri="{FF2B5EF4-FFF2-40B4-BE49-F238E27FC236}">
                <a16:creationId xmlns:a16="http://schemas.microsoft.com/office/drawing/2014/main" id="{478708A0-CBF0-6B4C-8067-42B8D7DE04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3200" b="1" dirty="0"/>
              <a:t>Apprendimento di sequenze e modifiche corticali (M1)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1541F56-8403-134C-AA7D-425811681D0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92275" y="2036764"/>
            <a:ext cx="3810000" cy="4599921"/>
          </a:xfrm>
        </p:spPr>
        <p:txBody>
          <a:bodyPr>
            <a:normAutofit fontScale="55000" lnSpcReduction="20000"/>
          </a:bodyPr>
          <a:lstStyle/>
          <a:p>
            <a:pPr indent="0" eaLnBrk="1" hangingPunct="1">
              <a:lnSpc>
                <a:spcPct val="120000"/>
              </a:lnSpc>
              <a:buFontTx/>
              <a:buNone/>
              <a:defRPr/>
            </a:pPr>
            <a:r>
              <a:rPr lang="it-IT" sz="3600" b="1" dirty="0"/>
              <a:t>Compito</a:t>
            </a:r>
            <a:r>
              <a:rPr lang="it-IT" sz="3600" dirty="0"/>
              <a:t>: toccare con il pollice le altre quattro dita per qualche minuto ogni giorno</a:t>
            </a:r>
          </a:p>
          <a:p>
            <a:pPr indent="0" eaLnBrk="1" hangingPunct="1">
              <a:lnSpc>
                <a:spcPct val="120000"/>
              </a:lnSpc>
              <a:buFontTx/>
              <a:buNone/>
              <a:defRPr/>
            </a:pPr>
            <a:r>
              <a:rPr lang="it-IT" sz="3600" b="1" dirty="0" err="1"/>
              <a:t>fMRI</a:t>
            </a:r>
            <a:r>
              <a:rPr lang="it-IT" sz="3600" dirty="0"/>
              <a:t>: visualizzazione aree attivate</a:t>
            </a:r>
          </a:p>
          <a:p>
            <a:pPr indent="0" eaLnBrk="1" hangingPunct="1">
              <a:lnSpc>
                <a:spcPct val="120000"/>
              </a:lnSpc>
              <a:buFontTx/>
              <a:buNone/>
              <a:defRPr/>
            </a:pPr>
            <a:r>
              <a:rPr lang="it-IT" sz="3600" b="1" dirty="0"/>
              <a:t>Risultato</a:t>
            </a:r>
            <a:r>
              <a:rPr lang="it-IT" sz="3600" dirty="0"/>
              <a:t>: dopo 3 settimane aumento delle aree delle dita coinvolte nel compito (cambiamento precoce). Dopo 8 settimane: cambiamenti tardivi che seguono il periodo di consolidamento della traccia dopo pratica prolungata </a:t>
            </a:r>
            <a:endParaRPr lang="it-IT" sz="29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it-IT" sz="1800" dirty="0"/>
              <a:t>Karni, 1995</a:t>
            </a:r>
          </a:p>
        </p:txBody>
      </p:sp>
      <p:pic>
        <p:nvPicPr>
          <p:cNvPr id="77827" name="Picture 6" descr="karni 1998">
            <a:extLst>
              <a:ext uri="{FF2B5EF4-FFF2-40B4-BE49-F238E27FC236}">
                <a16:creationId xmlns:a16="http://schemas.microsoft.com/office/drawing/2014/main" id="{13B1502A-5785-1445-B25D-C58288F98F9E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1538" y="2036764"/>
            <a:ext cx="4030662" cy="3629025"/>
          </a:xfr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006DCB7-5B93-C746-9FD5-36736C83C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32909334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88A1C050-AF61-084C-8A4D-61C82F2134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200" b="1" dirty="0"/>
              <a:t>Pratica prolungata … I VIOLINISTI</a:t>
            </a:r>
          </a:p>
        </p:txBody>
      </p:sp>
      <p:sp>
        <p:nvSpPr>
          <p:cNvPr id="78850" name="Rectangle 3">
            <a:extLst>
              <a:ext uri="{FF2B5EF4-FFF2-40B4-BE49-F238E27FC236}">
                <a16:creationId xmlns:a16="http://schemas.microsoft.com/office/drawing/2014/main" id="{EF2EA6D7-CB63-284C-83F9-A3D3BAA7CC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6616" y="1464511"/>
            <a:ext cx="4435666" cy="4105872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it-IT" altLang="it-IT" dirty="0"/>
              <a:t>Rappresentazione corticale </a:t>
            </a:r>
            <a:r>
              <a:rPr lang="it-IT" altLang="it-IT" dirty="0" err="1"/>
              <a:t>somato</a:t>
            </a:r>
            <a:r>
              <a:rPr lang="it-IT" altLang="it-IT" dirty="0"/>
              <a:t>-sensitiva della mano sinistra più ampia di quella della mano destra e più ampia rispetto ai soggetti di controllo</a:t>
            </a:r>
          </a:p>
          <a:p>
            <a:pPr eaLnBrk="1" hangingPunct="1"/>
            <a:endParaRPr lang="it-IT" altLang="it-IT" dirty="0"/>
          </a:p>
          <a:p>
            <a:pPr eaLnBrk="1" hangingPunct="1"/>
            <a:r>
              <a:rPr lang="it-IT" altLang="it-IT" dirty="0"/>
              <a:t>L’entità dell’espansione dipende anche dal numero di ore di esercizio giornaliero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508BC37-8F9B-2F43-9DC9-06C515CEC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697" y="1464511"/>
            <a:ext cx="6240249" cy="4680186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83D2470-4AB4-1746-A79C-5B8ECDFE6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81637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77007CF-21D7-5647-81C1-35EF7FCC2A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38600" y="339191"/>
            <a:ext cx="3455525" cy="683691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it-IT" sz="4000" b="1" dirty="0"/>
              <a:t>Immaginazione</a:t>
            </a:r>
          </a:p>
        </p:txBody>
      </p:sp>
      <p:sp>
        <p:nvSpPr>
          <p:cNvPr id="79874" name="Rectangle 3">
            <a:extLst>
              <a:ext uri="{FF2B5EF4-FFF2-40B4-BE49-F238E27FC236}">
                <a16:creationId xmlns:a16="http://schemas.microsoft.com/office/drawing/2014/main" id="{FC524E81-D0AB-534F-B9CA-BF9F117E06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it-IT" altLang="it-IT" sz="3200" dirty="0"/>
              <a:t>Processo che permette di ricreare o simulare mentalmente una grande varietà di atti motori: RAPPRESENTAZIONE MENTALE DI SEGMENTI MOTORI O DELL’INTERO CORPO NELLO SPAZIO</a:t>
            </a:r>
          </a:p>
          <a:p>
            <a:pPr eaLnBrk="1" hangingPunct="1"/>
            <a:r>
              <a:rPr lang="it-IT" altLang="it-IT" sz="3200" dirty="0"/>
              <a:t>Distinzione tra immaginazione esterna (vede con gli occhi della mente) e immaginazione interna (sente se stesso = percepisce le proprietà cinestesiche e dinamiche del movimento)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2D559C7-5212-1E4A-B17E-DC6EC6B0F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20481852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3">
            <a:extLst>
              <a:ext uri="{FF2B5EF4-FFF2-40B4-BE49-F238E27FC236}">
                <a16:creationId xmlns:a16="http://schemas.microsoft.com/office/drawing/2014/main" id="{421D936B-D00D-2E43-B09E-46285C6DB9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88020" y="387401"/>
            <a:ext cx="8890628" cy="4105872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it-IT" sz="3600" b="1" dirty="0">
                <a:latin typeface="+mj-lt"/>
              </a:rPr>
              <a:t>Immaginazione ed esecuzione condividono:</a:t>
            </a:r>
          </a:p>
          <a:p>
            <a:pPr lvl="1" eaLnBrk="1" hangingPunct="1"/>
            <a:r>
              <a:rPr lang="it-IT" altLang="it-IT" sz="2800" dirty="0"/>
              <a:t>attività di strutture cerebrali comuni (aree che si attivano durante le fasi di programmazione e pianificazione del movimento)</a:t>
            </a:r>
          </a:p>
          <a:p>
            <a:pPr lvl="1" eaLnBrk="1" hangingPunct="1"/>
            <a:r>
              <a:rPr lang="it-IT" altLang="it-IT" sz="2800" dirty="0"/>
              <a:t>risposte fisiologiche comuni anche se quantitativamente diverse (corteccia frontale, respiro, aumento Co2)</a:t>
            </a:r>
          </a:p>
          <a:p>
            <a:pPr lvl="1" eaLnBrk="1" hangingPunct="1"/>
            <a:r>
              <a:rPr lang="it-IT" altLang="it-IT" sz="2800" dirty="0"/>
              <a:t>analogie funzionali: tempo di esecuzione mentale e reale (anche nei Parkinson)</a:t>
            </a:r>
          </a:p>
        </p:txBody>
      </p:sp>
      <p:pic>
        <p:nvPicPr>
          <p:cNvPr id="3" name="Immagine 2" descr="Immagine che contiene coltello&#10;&#10;Descrizione generata automaticamente">
            <a:extLst>
              <a:ext uri="{FF2B5EF4-FFF2-40B4-BE49-F238E27FC236}">
                <a16:creationId xmlns:a16="http://schemas.microsoft.com/office/drawing/2014/main" id="{C9F2C404-2606-3246-8BB2-BCFA14506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49" y="4504982"/>
            <a:ext cx="9138672" cy="1758424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6ACEB3E-4817-A849-8D46-87B17B71A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16721027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522560-69CD-EF44-85CD-4705BD44D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344" y="327818"/>
            <a:ext cx="8745638" cy="706438"/>
          </a:xfrm>
        </p:spPr>
        <p:txBody>
          <a:bodyPr/>
          <a:lstStyle/>
          <a:p>
            <a:r>
              <a:rPr lang="it-IT" b="1" dirty="0"/>
              <a:t>Eseguire e immaginare un movimento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49420F-74DD-4E41-908A-E08C8DCCD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86" y="1825625"/>
            <a:ext cx="5392478" cy="4895850"/>
          </a:xfrm>
        </p:spPr>
        <p:txBody>
          <a:bodyPr>
            <a:normAutofit fontScale="55000" lnSpcReduction="20000"/>
          </a:bodyPr>
          <a:lstStyle/>
          <a:p>
            <a:r>
              <a:rPr lang="it-IT" sz="5100" dirty="0">
                <a:latin typeface="+mj-lt"/>
              </a:rPr>
              <a:t>Analisi dell'attività cerebrale per diverse condizioni di allenamento motorio: 1. solo motorio, 2. immaginazione motoria e mentale e 3. solo immaginazione mentale.</a:t>
            </a:r>
          </a:p>
          <a:p>
            <a:r>
              <a:rPr lang="it-IT" sz="5100" dirty="0">
                <a:latin typeface="+mj-lt"/>
              </a:rPr>
              <a:t>Il </a:t>
            </a:r>
            <a:r>
              <a:rPr lang="it-IT" sz="5100" dirty="0">
                <a:solidFill>
                  <a:srgbClr val="0070C0"/>
                </a:solidFill>
                <a:latin typeface="+mj-lt"/>
              </a:rPr>
              <a:t>blu</a:t>
            </a:r>
            <a:r>
              <a:rPr lang="it-IT" sz="5100" dirty="0">
                <a:latin typeface="+mj-lt"/>
              </a:rPr>
              <a:t> indica la desincronizzazione delle risposte neurali e il </a:t>
            </a:r>
            <a:r>
              <a:rPr lang="it-IT" sz="5100" dirty="0">
                <a:solidFill>
                  <a:srgbClr val="FF0000"/>
                </a:solidFill>
                <a:latin typeface="+mj-lt"/>
              </a:rPr>
              <a:t>rosso</a:t>
            </a:r>
            <a:r>
              <a:rPr lang="it-IT" sz="5100" dirty="0">
                <a:latin typeface="+mj-lt"/>
              </a:rPr>
              <a:t> un aumento della sincronizzazione delle risposte neurali rispetto alla linea di base.</a:t>
            </a:r>
          </a:p>
          <a:p>
            <a:r>
              <a:rPr lang="it-IT" sz="3300" dirty="0">
                <a:latin typeface="+mj-lt"/>
              </a:rPr>
              <a:t>Mappatura EEG realizzata con elettrodi a F3, C3, P3, T3, F4, C4, P4, T4 e </a:t>
            </a:r>
            <a:r>
              <a:rPr lang="it-IT" sz="3300" dirty="0" err="1">
                <a:latin typeface="+mj-lt"/>
              </a:rPr>
              <a:t>Cz</a:t>
            </a:r>
            <a:r>
              <a:rPr lang="it-IT" sz="3300" dirty="0">
                <a:latin typeface="+mj-lt"/>
              </a:rPr>
              <a:t> del sistema internazionale 10-20. Adattato da (</a:t>
            </a:r>
            <a:r>
              <a:rPr lang="it-IT" sz="3300" dirty="0" err="1">
                <a:latin typeface="+mj-lt"/>
              </a:rPr>
              <a:t>Bermúdez</a:t>
            </a:r>
            <a:r>
              <a:rPr lang="it-IT" sz="3300" dirty="0">
                <a:latin typeface="+mj-lt"/>
              </a:rPr>
              <a:t> i Badia et al., 2013</a:t>
            </a:r>
            <a:r>
              <a:rPr lang="en-US" sz="3300" dirty="0">
                <a:latin typeface="+mj-lt"/>
              </a:rPr>
              <a:t>)</a:t>
            </a:r>
            <a:br>
              <a:rPr lang="en-US" sz="4500" dirty="0">
                <a:latin typeface="+mj-lt"/>
              </a:rPr>
            </a:br>
            <a:endParaRPr lang="it-IT" dirty="0"/>
          </a:p>
          <a:p>
            <a:endParaRPr lang="it-IT" dirty="0"/>
          </a:p>
        </p:txBody>
      </p:sp>
      <p:pic>
        <p:nvPicPr>
          <p:cNvPr id="23554" name="Picture 2" descr="5: Analysis of brain activity for different motor training conditions:... |  Download Scientific Diagram">
            <a:extLst>
              <a:ext uri="{FF2B5EF4-FFF2-40B4-BE49-F238E27FC236}">
                <a16:creationId xmlns:a16="http://schemas.microsoft.com/office/drawing/2014/main" id="{88BB6AE5-190C-E849-9D72-FD999FB04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7" y="1883435"/>
            <a:ext cx="5033963" cy="429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1B1597D-D80F-E441-A9DF-100BCAB3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Alberto Oliverio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85A6F8A-AABE-834A-9702-CC5B10066B64}"/>
              </a:ext>
            </a:extLst>
          </p:cNvPr>
          <p:cNvSpPr txBox="1"/>
          <p:nvPr/>
        </p:nvSpPr>
        <p:spPr>
          <a:xfrm>
            <a:off x="6948370" y="1883435"/>
            <a:ext cx="42721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Motorio       immaginazione motoria e mentale    immaginazione.</a:t>
            </a:r>
          </a:p>
        </p:txBody>
      </p:sp>
    </p:spTree>
    <p:extLst>
      <p:ext uri="{BB962C8B-B14F-4D97-AF65-F5344CB8AC3E}">
        <p14:creationId xmlns:p14="http://schemas.microsoft.com/office/powerpoint/2010/main" val="26900655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BBC9317-81E7-AC49-A348-388ACB6C8D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30402"/>
            <a:ext cx="10515600" cy="87336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it-IT" dirty="0">
                <a:latin typeface="+mn-lt"/>
              </a:rPr>
              <a:t>Immaginazione = aumento di prestazione</a:t>
            </a:r>
          </a:p>
        </p:txBody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85FE7A87-97B5-7348-9AF0-89C0C875F9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it-IT" altLang="it-IT" sz="3600" dirty="0"/>
              <a:t>Studio di TMS: la rappresentazione in M1 di muscoli delle dita aumenta durante l’apprendimento… sorprendentemente anche in soggetti che eseguivano il compito solo mentalmente.</a:t>
            </a:r>
          </a:p>
          <a:p>
            <a:pPr eaLnBrk="1" hangingPunct="1"/>
            <a:r>
              <a:rPr lang="it-IT" altLang="it-IT" sz="3600" dirty="0"/>
              <a:t>L’immaginazione determina alcuni cambiamenti strutturali neuronali che possono determinare anche dei miglioramenti prestazionali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A375B4B-C7BF-8945-9BAA-A395BE39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12238442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B73C1D-E5FC-404A-B3F8-0B128EDA9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467" y="2891752"/>
            <a:ext cx="4707671" cy="23345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b="1" cap="all">
                <a:solidFill>
                  <a:schemeClr val="bg1"/>
                </a:solidFill>
                <a:latin typeface="+mj-lt"/>
              </a:rPr>
              <a:t>8. Esperienze motorie e linguaggio</a:t>
            </a:r>
          </a:p>
          <a:p>
            <a:endParaRPr lang="it-IT" sz="2000" b="1">
              <a:solidFill>
                <a:schemeClr val="bg1"/>
              </a:solidFill>
            </a:endParaRPr>
          </a:p>
        </p:txBody>
      </p:sp>
      <p:pic>
        <p:nvPicPr>
          <p:cNvPr id="16386" name="Picture 2" descr="Il balbettio dei bebè è già un linguaggio - BimbiSanieBelli.it">
            <a:extLst>
              <a:ext uri="{FF2B5EF4-FFF2-40B4-BE49-F238E27FC236}">
                <a16:creationId xmlns:a16="http://schemas.microsoft.com/office/drawing/2014/main" id="{88035E98-9866-D543-BB9F-C50EB12E6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5467" y="1501863"/>
            <a:ext cx="5037433" cy="377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C61F2F60-14E3-4196-B7CE-175E46F04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596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8C5467E-E53E-3E4B-A3E3-A2F8ED94A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3083" y="6356350"/>
            <a:ext cx="39458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chemeClr val="bg1">
                    <a:lumMod val="50000"/>
                  </a:schemeClr>
                </a:solidFill>
              </a:rPr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2315812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395346" y="6124963"/>
            <a:ext cx="9332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63604" algn="just">
              <a:spcAft>
                <a:spcPts val="544"/>
              </a:spcAft>
            </a:pPr>
            <a:r>
              <a:rPr lang="en-US" sz="1400" dirty="0" err="1">
                <a:latin typeface="Calibri" charset="0"/>
                <a:ea typeface="Times New Roman" charset="0"/>
              </a:rPr>
              <a:t>Libertus</a:t>
            </a:r>
            <a:r>
              <a:rPr lang="en-US" sz="1400" dirty="0">
                <a:latin typeface="Calibri" charset="0"/>
                <a:ea typeface="Times New Roman" charset="0"/>
              </a:rPr>
              <a:t> K. e </a:t>
            </a:r>
            <a:r>
              <a:rPr lang="en-US" sz="1400" dirty="0" err="1">
                <a:latin typeface="Calibri" charset="0"/>
                <a:ea typeface="Times New Roman" charset="0"/>
              </a:rPr>
              <a:t>Violi</a:t>
            </a:r>
            <a:r>
              <a:rPr lang="en-US" sz="1400" dirty="0">
                <a:latin typeface="Calibri" charset="0"/>
                <a:ea typeface="Times New Roman" charset="0"/>
              </a:rPr>
              <a:t> D. A. (2016) Sit to Talk: Relation between Motor Skills and Language Development in Infancy . Frontiers in Psychology 7, 475.482 DOI=10.3389/fpsyg.2016.00475  </a:t>
            </a:r>
            <a:endParaRPr lang="it-IT" sz="1400" dirty="0">
              <a:latin typeface="Times New Roman" charset="0"/>
              <a:ea typeface="Times New Roman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56" y="318274"/>
            <a:ext cx="9131361" cy="442414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533601" y="4949800"/>
            <a:ext cx="9193925" cy="8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40" dirty="0"/>
              <a:t>Esiste un rapporto tra sedersi, raggiungere un oggetto e futura acquisizione del linguaggio (bambini di 3 mesi di età)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6EC6BDE-7E01-B540-B27A-ECE54DC00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27413921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2A8AE04A-0E61-40AA-972C-42286418DA4D}"/>
              </a:ext>
            </a:extLst>
          </p:cNvPr>
          <p:cNvSpPr>
            <a:spLocks noGrp="1" noChangeArrowheads="1"/>
          </p:cNvSpPr>
          <p:nvPr>
            <p:ph/>
          </p:nvPr>
        </p:nvSpPr>
        <p:spPr>
          <a:xfrm>
            <a:off x="262891" y="1657350"/>
            <a:ext cx="6754118" cy="3634740"/>
          </a:xfrm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r>
              <a:rPr lang="it-IT" altLang="it-IT" dirty="0">
                <a:cs typeface="Times New Roman" pitchFamily="18" charset="0"/>
              </a:rPr>
              <a:t>	Pronunciare parole relative a un </a:t>
            </a:r>
            <a:r>
              <a:rPr lang="it-IT" altLang="it-IT" dirty="0">
                <a:highlight>
                  <a:srgbClr val="FFFF00"/>
                </a:highlight>
                <a:cs typeface="Times New Roman" pitchFamily="18" charset="0"/>
              </a:rPr>
              <a:t>colore</a:t>
            </a:r>
            <a:r>
              <a:rPr lang="it-IT" altLang="it-IT" dirty="0">
                <a:cs typeface="Times New Roman" pitchFamily="18" charset="0"/>
              </a:rPr>
              <a:t> (rosso, blu, giallo) attiva la quelle aree della </a:t>
            </a:r>
            <a:r>
              <a:rPr lang="it-IT" altLang="it-IT" dirty="0">
                <a:highlight>
                  <a:srgbClr val="FFFF00"/>
                </a:highlight>
                <a:cs typeface="Times New Roman" pitchFamily="18" charset="0"/>
              </a:rPr>
              <a:t>corteccia </a:t>
            </a:r>
            <a:r>
              <a:rPr lang="it-IT" altLang="it-IT" dirty="0" err="1">
                <a:highlight>
                  <a:srgbClr val="FFFF00"/>
                </a:highlight>
                <a:cs typeface="Times New Roman" pitchFamily="18" charset="0"/>
              </a:rPr>
              <a:t>ventro</a:t>
            </a:r>
            <a:r>
              <a:rPr lang="it-IT" altLang="it-IT" dirty="0">
                <a:highlight>
                  <a:srgbClr val="FFFF00"/>
                </a:highlight>
                <a:cs typeface="Times New Roman" pitchFamily="18" charset="0"/>
              </a:rPr>
              <a:t>-temporale</a:t>
            </a:r>
            <a:r>
              <a:rPr lang="it-IT" altLang="it-IT" dirty="0">
                <a:cs typeface="Times New Roman" pitchFamily="18" charset="0"/>
              </a:rPr>
              <a:t> che sono responsabile della percezione del colore; profferire parole relative al </a:t>
            </a:r>
            <a:r>
              <a:rPr lang="it-IT" altLang="it-IT" dirty="0">
                <a:highlight>
                  <a:srgbClr val="00FFFF"/>
                </a:highlight>
                <a:cs typeface="Times New Roman" pitchFamily="18" charset="0"/>
              </a:rPr>
              <a:t>movimento</a:t>
            </a:r>
            <a:r>
              <a:rPr lang="it-IT" altLang="it-IT" dirty="0">
                <a:cs typeface="Times New Roman" pitchFamily="18" charset="0"/>
              </a:rPr>
              <a:t> (correre, colpire, battere) attiva aree situate anteriormente a quelle coinvolte nella percezione dei movimenti e </a:t>
            </a:r>
            <a:r>
              <a:rPr lang="it-IT" altLang="it-IT" dirty="0">
                <a:highlight>
                  <a:srgbClr val="00FFFF"/>
                </a:highlight>
                <a:cs typeface="Times New Roman" pitchFamily="18" charset="0"/>
              </a:rPr>
              <a:t>aree motorie della corteccia frontale</a:t>
            </a:r>
            <a:r>
              <a:rPr lang="it-IT" altLang="it-IT" dirty="0">
                <a:cs typeface="Times New Roman" pitchFamily="18" charset="0"/>
              </a:rPr>
              <a:t>…</a:t>
            </a:r>
            <a:endParaRPr lang="it-IT" altLang="it-IT" sz="2400" dirty="0"/>
          </a:p>
        </p:txBody>
      </p:sp>
      <p:pic>
        <p:nvPicPr>
          <p:cNvPr id="99331" name="Picture 3">
            <a:extLst>
              <a:ext uri="{FF2B5EF4-FFF2-40B4-BE49-F238E27FC236}">
                <a16:creationId xmlns:a16="http://schemas.microsoft.com/office/drawing/2014/main" id="{6B6E0A01-C127-8C4E-9E3F-EF3079D19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330" y="1223962"/>
            <a:ext cx="25336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32B3582-9C6F-A346-A7E4-D21DC259D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Alberto Oliverio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F9409CD-771F-9144-956A-96C4ADAC1EE1}"/>
              </a:ext>
            </a:extLst>
          </p:cNvPr>
          <p:cNvSpPr/>
          <p:nvPr/>
        </p:nvSpPr>
        <p:spPr>
          <a:xfrm>
            <a:off x="262891" y="269855"/>
            <a:ext cx="11384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sz="2800" dirty="0">
                <a:cs typeface="Times New Roman" pitchFamily="18" charset="0"/>
              </a:rPr>
              <a:t>Le aree corticali sensoriali e motorie sono anche coinvolte in diversi aspetti delle memorie linguistiche.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063965592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ttangolo 1">
            <a:extLst>
              <a:ext uri="{FF2B5EF4-FFF2-40B4-BE49-F238E27FC236}">
                <a16:creationId xmlns:a16="http://schemas.microsoft.com/office/drawing/2014/main" id="{B787F989-0802-0945-B4B0-97856B64B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799" y="358027"/>
            <a:ext cx="7061107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  <a:spcAft>
                <a:spcPts val="600"/>
              </a:spcAft>
              <a:buNone/>
            </a:pPr>
            <a:r>
              <a:rPr lang="it-IT" altLang="it-IT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 descrizione linguistica di una scena visiva fa sì che l’attenzione sia polarizzata su alcuni aspetti della scena</a:t>
            </a:r>
            <a:r>
              <a:rPr lang="it-IT" altLang="it-IT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i modelli mentali di una persona devono infatti confrontarsi con quanto viene presentato nella scena visiva.</a:t>
            </a:r>
          </a:p>
          <a:p>
            <a:pPr algn="just">
              <a:spcBef>
                <a:spcPct val="50000"/>
              </a:spcBef>
              <a:spcAft>
                <a:spcPts val="600"/>
              </a:spcAft>
              <a:buNone/>
            </a:pPr>
            <a:r>
              <a:rPr lang="it-IT" altLang="it-IT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 particolare, </a:t>
            </a:r>
            <a:r>
              <a:rPr lang="it-IT" altLang="it-IT" sz="2400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le esperienze sensorimotorie</a:t>
            </a:r>
            <a:r>
              <a:rPr lang="it-IT" altLang="it-IT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che riguardano l’autore di un’azione al centro del messaggio linguistico </a:t>
            </a:r>
            <a:r>
              <a:rPr lang="it-IT" altLang="it-IT" sz="2400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sono la base dell’analisi della scena visiva da parte dello spettatore</a:t>
            </a:r>
            <a:r>
              <a:rPr lang="it-IT" altLang="it-IT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spcAft>
                <a:spcPts val="600"/>
              </a:spcAft>
              <a:buNone/>
            </a:pPr>
            <a:r>
              <a:rPr lang="it-IT" altLang="it-IT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Immaginate che a una persona inesperta nel gioco del pallone venga mostrata una porta: la sua analisi visiva sarà piuttosto neutra e avrà a che vedere con dimensioni, colori ecc. La stessa porta sarà analizzata in altro modo da un esperto di football che analizzerà soprattutto gli angoli, i punti dove è più facile fare goal.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2AE166E-9EE1-E64C-BC72-D0000A50F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906" y="1021482"/>
            <a:ext cx="4681932" cy="3116829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E286E95-3AFB-4E42-8B96-EF9D8B7C4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3716904550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643178"/>
            <a:ext cx="10515600" cy="769457"/>
          </a:xfrm>
          <a:prstGeom prst="rect">
            <a:avLst/>
          </a:prstGeom>
        </p:spPr>
        <p:txBody>
          <a:bodyPr vert="horz" wrap="square" lIns="0" tIns="91455" rIns="0" bIns="0" rtlCol="0">
            <a:spAutoFit/>
          </a:bodyPr>
          <a:lstStyle/>
          <a:p>
            <a:pPr marL="675005" algn="ctr">
              <a:lnSpc>
                <a:spcPct val="100000"/>
              </a:lnSpc>
            </a:pPr>
            <a:r>
              <a:rPr spc="-25" dirty="0"/>
              <a:t>Dal</a:t>
            </a:r>
            <a:r>
              <a:rPr lang="it-IT" spc="-25" dirty="0"/>
              <a:t>la fase fetale </a:t>
            </a:r>
            <a:r>
              <a:rPr spc="-25" dirty="0" err="1"/>
              <a:t>alla</a:t>
            </a:r>
            <a:r>
              <a:rPr spc="-25" dirty="0"/>
              <a:t> nasci</a:t>
            </a:r>
            <a:r>
              <a:rPr spc="-220" dirty="0"/>
              <a:t>t</a:t>
            </a:r>
            <a:r>
              <a:rPr spc="-30" dirty="0"/>
              <a:t>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65836" y="2290471"/>
            <a:ext cx="4848860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33144">
              <a:lnSpc>
                <a:spcPct val="100000"/>
              </a:lnSpc>
            </a:pPr>
            <a:r>
              <a:rPr sz="2400" spc="-15" dirty="0">
                <a:solidFill>
                  <a:srgbClr val="FF0000"/>
                </a:solidFill>
                <a:latin typeface="Arial Narrow"/>
                <a:cs typeface="Arial Narrow"/>
              </a:rPr>
              <a:t>PERIODO</a:t>
            </a:r>
            <a:r>
              <a:rPr sz="2400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FF0000"/>
                </a:solidFill>
                <a:latin typeface="Arial Narrow"/>
                <a:cs typeface="Arial Narrow"/>
              </a:rPr>
              <a:t>FE</a:t>
            </a:r>
            <a:r>
              <a:rPr sz="2400" spc="-165" dirty="0">
                <a:solidFill>
                  <a:srgbClr val="FF0000"/>
                </a:solidFill>
                <a:latin typeface="Arial Narrow"/>
                <a:cs typeface="Arial Narrow"/>
              </a:rPr>
              <a:t>T</a:t>
            </a:r>
            <a:r>
              <a:rPr sz="2400" spc="-15" dirty="0">
                <a:solidFill>
                  <a:srgbClr val="FF0000"/>
                </a:solidFill>
                <a:latin typeface="Arial Narrow"/>
                <a:cs typeface="Arial Narrow"/>
              </a:rPr>
              <a:t>ALE</a:t>
            </a:r>
            <a:r>
              <a:rPr sz="24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(dal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3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mes</a:t>
            </a:r>
            <a:r>
              <a:rPr sz="2400" dirty="0">
                <a:latin typeface="Arial Narrow"/>
                <a:cs typeface="Arial Narrow"/>
              </a:rPr>
              <a:t>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di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gestazi</a:t>
            </a:r>
            <a:r>
              <a:rPr sz="2400" dirty="0">
                <a:latin typeface="Arial Narrow"/>
                <a:cs typeface="Arial Narrow"/>
              </a:rPr>
              <a:t>o</a:t>
            </a:r>
            <a:r>
              <a:rPr sz="2400" spc="-5" dirty="0">
                <a:latin typeface="Arial Narrow"/>
                <a:cs typeface="Arial Narrow"/>
              </a:rPr>
              <a:t>n</a:t>
            </a:r>
            <a:r>
              <a:rPr sz="2400" dirty="0">
                <a:latin typeface="Arial Narrow"/>
                <a:cs typeface="Arial Narrow"/>
              </a:rPr>
              <a:t>e</a:t>
            </a:r>
            <a:r>
              <a:rPr sz="2400" spc="-10" dirty="0">
                <a:latin typeface="Arial Narrow"/>
                <a:cs typeface="Arial Narrow"/>
              </a:rPr>
              <a:t>)</a:t>
            </a:r>
            <a:endParaRPr sz="2400" dirty="0">
              <a:latin typeface="Arial Narrow"/>
              <a:cs typeface="Arial Narrow"/>
            </a:endParaRPr>
          </a:p>
          <a:p>
            <a:pPr marL="12700" marR="5080">
              <a:lnSpc>
                <a:spcPct val="100000"/>
              </a:lnSpc>
            </a:pPr>
            <a:r>
              <a:rPr sz="2400" spc="-5" dirty="0">
                <a:latin typeface="Arial Narrow"/>
                <a:cs typeface="Arial Narrow"/>
              </a:rPr>
              <a:t>I</a:t>
            </a:r>
            <a:r>
              <a:rPr sz="2400" dirty="0">
                <a:latin typeface="Arial Narrow"/>
                <a:cs typeface="Arial Narrow"/>
              </a:rPr>
              <a:t>l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fet</a:t>
            </a:r>
            <a:r>
              <a:rPr sz="2400" dirty="0">
                <a:latin typeface="Arial Narrow"/>
                <a:cs typeface="Arial Narrow"/>
              </a:rPr>
              <a:t>o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u="sng" spc="-5" dirty="0">
                <a:latin typeface="Arial Narrow"/>
                <a:cs typeface="Arial Narrow"/>
              </a:rPr>
              <a:t>da</a:t>
            </a:r>
            <a:r>
              <a:rPr sz="2400" u="sng" dirty="0">
                <a:latin typeface="Arial Narrow"/>
                <a:cs typeface="Arial Narrow"/>
              </a:rPr>
              <a:t>l</a:t>
            </a:r>
            <a:r>
              <a:rPr sz="2400" u="sng" spc="-45" dirty="0">
                <a:latin typeface="Times New Roman"/>
                <a:cs typeface="Times New Roman"/>
              </a:rPr>
              <a:t> </a:t>
            </a:r>
            <a:r>
              <a:rPr sz="2400" u="sng" dirty="0">
                <a:latin typeface="Arial Narrow"/>
                <a:cs typeface="Arial Narrow"/>
              </a:rPr>
              <a:t>3</a:t>
            </a:r>
            <a:r>
              <a:rPr sz="2400" u="sng" spc="-50" dirty="0">
                <a:latin typeface="Times New Roman"/>
                <a:cs typeface="Times New Roman"/>
              </a:rPr>
              <a:t> </a:t>
            </a:r>
            <a:r>
              <a:rPr sz="2400" u="sng" spc="-5" dirty="0">
                <a:latin typeface="Arial Narrow"/>
                <a:cs typeface="Arial Narrow"/>
              </a:rPr>
              <a:t>mes</a:t>
            </a:r>
            <a:r>
              <a:rPr sz="2400" u="sng" dirty="0">
                <a:latin typeface="Arial Narrow"/>
                <a:cs typeface="Arial Narrow"/>
              </a:rPr>
              <a:t>e</a:t>
            </a:r>
            <a:r>
              <a:rPr sz="2400" u="sng" spc="-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d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gravi</a:t>
            </a:r>
            <a:r>
              <a:rPr sz="2400" spc="-10" dirty="0">
                <a:latin typeface="Arial Narrow"/>
                <a:cs typeface="Arial Narrow"/>
              </a:rPr>
              <a:t>d</a:t>
            </a:r>
            <a:r>
              <a:rPr sz="2400" spc="-5" dirty="0">
                <a:latin typeface="Arial Narrow"/>
                <a:cs typeface="Arial Narrow"/>
              </a:rPr>
              <a:t>a</a:t>
            </a:r>
            <a:r>
              <a:rPr sz="2400" dirty="0">
                <a:latin typeface="Arial Narrow"/>
                <a:cs typeface="Arial Narrow"/>
              </a:rPr>
              <a:t>n</a:t>
            </a:r>
            <a:r>
              <a:rPr sz="2400" spc="-5" dirty="0">
                <a:latin typeface="Arial Narrow"/>
                <a:cs typeface="Arial Narrow"/>
              </a:rPr>
              <a:t>z</a:t>
            </a:r>
            <a:r>
              <a:rPr sz="2400" dirty="0">
                <a:latin typeface="Arial Narrow"/>
                <a:cs typeface="Arial Narrow"/>
              </a:rPr>
              <a:t>a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è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capac</a:t>
            </a:r>
            <a:r>
              <a:rPr sz="2400" dirty="0">
                <a:latin typeface="Arial Narrow"/>
                <a:cs typeface="Arial Narrow"/>
              </a:rPr>
              <a:t>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di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succhiar</a:t>
            </a:r>
            <a:r>
              <a:rPr sz="2400" dirty="0">
                <a:latin typeface="Arial Narrow"/>
                <a:cs typeface="Arial Narrow"/>
              </a:rPr>
              <a:t>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inghiottire</a:t>
            </a:r>
            <a:r>
              <a:rPr sz="2400" dirty="0">
                <a:latin typeface="Arial Narrow"/>
                <a:cs typeface="Arial Narrow"/>
              </a:rPr>
              <a:t>;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i</a:t>
            </a:r>
            <a:r>
              <a:rPr sz="2400" dirty="0">
                <a:latin typeface="Arial Narrow"/>
                <a:cs typeface="Arial Narrow"/>
              </a:rPr>
              <a:t>l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corp</a:t>
            </a:r>
            <a:r>
              <a:rPr sz="2400" dirty="0">
                <a:latin typeface="Arial Narrow"/>
                <a:cs typeface="Arial Narrow"/>
              </a:rPr>
              <a:t>o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inizi</a:t>
            </a:r>
            <a:r>
              <a:rPr sz="2400" dirty="0">
                <a:latin typeface="Arial Narrow"/>
                <a:cs typeface="Arial Narrow"/>
              </a:rPr>
              <a:t>a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disten</a:t>
            </a:r>
            <a:r>
              <a:rPr sz="2400" dirty="0">
                <a:latin typeface="Arial Narrow"/>
                <a:cs typeface="Arial Narrow"/>
              </a:rPr>
              <a:t>d</a:t>
            </a:r>
            <a:r>
              <a:rPr sz="2400" spc="-5" dirty="0">
                <a:latin typeface="Arial Narrow"/>
                <a:cs typeface="Arial Narrow"/>
              </a:rPr>
              <a:t>ers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l</a:t>
            </a:r>
            <a:r>
              <a:rPr sz="2400" dirty="0">
                <a:latin typeface="Arial Narrow"/>
                <a:cs typeface="Arial Narrow"/>
              </a:rPr>
              <a:t>a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madr</a:t>
            </a:r>
            <a:r>
              <a:rPr sz="2400" dirty="0">
                <a:latin typeface="Arial Narrow"/>
                <a:cs typeface="Arial Narrow"/>
              </a:rPr>
              <a:t>e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inizi</a:t>
            </a:r>
            <a:r>
              <a:rPr sz="2400" dirty="0">
                <a:latin typeface="Arial Narrow"/>
                <a:cs typeface="Arial Narrow"/>
              </a:rPr>
              <a:t>a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a</a:t>
            </a:r>
            <a:r>
              <a:rPr sz="2400" dirty="0">
                <a:latin typeface="Arial Narrow"/>
                <a:cs typeface="Arial Narrow"/>
              </a:rPr>
              <a:t>d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avver</a:t>
            </a:r>
            <a:r>
              <a:rPr sz="2400" spc="-10" dirty="0">
                <a:latin typeface="Arial Narrow"/>
                <a:cs typeface="Arial Narrow"/>
              </a:rPr>
              <a:t>t</a:t>
            </a:r>
            <a:r>
              <a:rPr sz="2400" spc="-5" dirty="0">
                <a:latin typeface="Arial Narrow"/>
                <a:cs typeface="Arial Narrow"/>
              </a:rPr>
              <a:t>ir</a:t>
            </a:r>
            <a:r>
              <a:rPr sz="2400" dirty="0">
                <a:latin typeface="Arial Narrow"/>
                <a:cs typeface="Arial Narrow"/>
              </a:rPr>
              <a:t>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movime</a:t>
            </a:r>
            <a:r>
              <a:rPr sz="2400" spc="-10" dirty="0">
                <a:latin typeface="Arial Narrow"/>
                <a:cs typeface="Arial Narrow"/>
              </a:rPr>
              <a:t>n</a:t>
            </a:r>
            <a:r>
              <a:rPr sz="2400" spc="-5" dirty="0">
                <a:latin typeface="Arial Narrow"/>
                <a:cs typeface="Arial Narrow"/>
              </a:rPr>
              <a:t>t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de</a:t>
            </a:r>
            <a:r>
              <a:rPr sz="2400" dirty="0">
                <a:latin typeface="Arial Narrow"/>
                <a:cs typeface="Arial Narrow"/>
              </a:rPr>
              <a:t>l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fet</a:t>
            </a:r>
            <a:r>
              <a:rPr sz="2400" spc="-10" dirty="0">
                <a:latin typeface="Arial Narrow"/>
                <a:cs typeface="Arial Narrow"/>
              </a:rPr>
              <a:t>o</a:t>
            </a:r>
            <a:r>
              <a:rPr sz="2400" dirty="0">
                <a:latin typeface="Arial Narrow"/>
                <a:cs typeface="Arial Narrow"/>
              </a:rPr>
              <a:t>.</a:t>
            </a:r>
          </a:p>
          <a:p>
            <a:pPr marL="12700" marR="40640">
              <a:lnSpc>
                <a:spcPct val="100000"/>
              </a:lnSpc>
            </a:pPr>
            <a:r>
              <a:rPr sz="2400" dirty="0">
                <a:latin typeface="Arial Narrow"/>
                <a:cs typeface="Arial Narrow"/>
              </a:rPr>
              <a:t>Negli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u="sng" spc="-5" dirty="0">
                <a:latin typeface="Arial Narrow"/>
                <a:cs typeface="Arial Narrow"/>
              </a:rPr>
              <a:t>ultim</a:t>
            </a:r>
            <a:r>
              <a:rPr sz="2400" u="sng" dirty="0">
                <a:latin typeface="Arial Narrow"/>
                <a:cs typeface="Arial Narrow"/>
              </a:rPr>
              <a:t>i</a:t>
            </a:r>
            <a:r>
              <a:rPr sz="2400" u="sng" spc="-50" dirty="0">
                <a:latin typeface="Times New Roman"/>
                <a:cs typeface="Times New Roman"/>
              </a:rPr>
              <a:t> </a:t>
            </a:r>
            <a:r>
              <a:rPr sz="2400" u="sng" spc="-5" dirty="0">
                <a:latin typeface="Arial Narrow"/>
                <a:cs typeface="Arial Narrow"/>
              </a:rPr>
              <a:t>tr</a:t>
            </a:r>
            <a:r>
              <a:rPr sz="2400" u="sng" dirty="0">
                <a:latin typeface="Arial Narrow"/>
                <a:cs typeface="Arial Narrow"/>
              </a:rPr>
              <a:t>e</a:t>
            </a:r>
            <a:r>
              <a:rPr sz="2400" u="sng" spc="-55" dirty="0">
                <a:latin typeface="Times New Roman"/>
                <a:cs typeface="Times New Roman"/>
              </a:rPr>
              <a:t> </a:t>
            </a:r>
            <a:r>
              <a:rPr sz="2400" u="sng" spc="-5" dirty="0">
                <a:latin typeface="Arial Narrow"/>
                <a:cs typeface="Arial Narrow"/>
              </a:rPr>
              <a:t>mes</a:t>
            </a:r>
            <a:r>
              <a:rPr sz="2400" u="sng" dirty="0">
                <a:latin typeface="Arial Narrow"/>
                <a:cs typeface="Arial Narrow"/>
              </a:rPr>
              <a:t>i</a:t>
            </a:r>
            <a:r>
              <a:rPr sz="2400" u="sng" spc="-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d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gravidanz</a:t>
            </a:r>
            <a:r>
              <a:rPr sz="2400" dirty="0">
                <a:latin typeface="Arial Narrow"/>
                <a:cs typeface="Arial Narrow"/>
              </a:rPr>
              <a:t>a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muscoli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s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rivestono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d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un</a:t>
            </a:r>
            <a:r>
              <a:rPr sz="2400" dirty="0">
                <a:latin typeface="Arial Narrow"/>
                <a:cs typeface="Arial Narrow"/>
              </a:rPr>
              <a:t>o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strat</a:t>
            </a:r>
            <a:r>
              <a:rPr sz="2400" dirty="0">
                <a:latin typeface="Arial Narrow"/>
                <a:cs typeface="Arial Narrow"/>
              </a:rPr>
              <a:t>o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d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grass</a:t>
            </a:r>
            <a:r>
              <a:rPr sz="2400" dirty="0">
                <a:latin typeface="Arial Narrow"/>
                <a:cs typeface="Arial Narrow"/>
              </a:rPr>
              <a:t>o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lo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scheletr</a:t>
            </a:r>
            <a:r>
              <a:rPr sz="2400" dirty="0">
                <a:latin typeface="Arial Narrow"/>
                <a:cs typeface="Arial Narrow"/>
              </a:rPr>
              <a:t>o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s</a:t>
            </a:r>
            <a:r>
              <a:rPr sz="2400" dirty="0">
                <a:latin typeface="Arial Narrow"/>
                <a:cs typeface="Arial Narrow"/>
              </a:rPr>
              <a:t>i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irrob</a:t>
            </a:r>
            <a:r>
              <a:rPr sz="2400" spc="-15" dirty="0">
                <a:latin typeface="Arial Narrow"/>
                <a:cs typeface="Arial Narrow"/>
              </a:rPr>
              <a:t>u</a:t>
            </a:r>
            <a:r>
              <a:rPr sz="2400" spc="-5" dirty="0">
                <a:latin typeface="Arial Narrow"/>
                <a:cs typeface="Arial Narrow"/>
              </a:rPr>
              <a:t>stisc</a:t>
            </a:r>
            <a:r>
              <a:rPr sz="2400" dirty="0">
                <a:latin typeface="Arial Narrow"/>
                <a:cs typeface="Arial Narrow"/>
              </a:rPr>
              <a:t>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utilizzan</a:t>
            </a:r>
            <a:r>
              <a:rPr sz="2400" spc="5" dirty="0">
                <a:latin typeface="Arial Narrow"/>
                <a:cs typeface="Arial Narrow"/>
              </a:rPr>
              <a:t>d</a:t>
            </a:r>
            <a:r>
              <a:rPr sz="2400" dirty="0">
                <a:latin typeface="Arial Narrow"/>
                <a:cs typeface="Arial Narrow"/>
              </a:rPr>
              <a:t>o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qu</a:t>
            </a:r>
            <a:r>
              <a:rPr sz="2400" spc="-10" dirty="0">
                <a:latin typeface="Arial Narrow"/>
                <a:cs typeface="Arial Narrow"/>
              </a:rPr>
              <a:t>a</a:t>
            </a:r>
            <a:r>
              <a:rPr sz="2400" spc="-5" dirty="0">
                <a:latin typeface="Arial Narrow"/>
                <a:cs typeface="Arial Narrow"/>
              </a:rPr>
              <a:t>si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tutto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i</a:t>
            </a:r>
            <a:r>
              <a:rPr sz="2400" dirty="0">
                <a:latin typeface="Arial Narrow"/>
                <a:cs typeface="Arial Narrow"/>
              </a:rPr>
              <a:t>l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calci</a:t>
            </a:r>
            <a:r>
              <a:rPr sz="2400" dirty="0">
                <a:latin typeface="Arial Narrow"/>
                <a:cs typeface="Arial Narrow"/>
              </a:rPr>
              <a:t>o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Narrow"/>
                <a:cs typeface="Arial Narrow"/>
              </a:rPr>
              <a:t>ferro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assunt</a:t>
            </a:r>
            <a:r>
              <a:rPr sz="2400" dirty="0">
                <a:latin typeface="Arial Narrow"/>
                <a:cs typeface="Arial Narrow"/>
              </a:rPr>
              <a:t>o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dall</a:t>
            </a:r>
            <a:r>
              <a:rPr sz="2400" dirty="0">
                <a:latin typeface="Arial Narrow"/>
                <a:cs typeface="Arial Narrow"/>
              </a:rPr>
              <a:t>a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madr</a:t>
            </a:r>
            <a:r>
              <a:rPr sz="2400" spc="-10" dirty="0">
                <a:latin typeface="Arial Narrow"/>
                <a:cs typeface="Arial Narrow"/>
              </a:rPr>
              <a:t>e</a:t>
            </a:r>
            <a:r>
              <a:rPr sz="2400" dirty="0">
                <a:latin typeface="Arial Narrow"/>
                <a:cs typeface="Arial Narrow"/>
              </a:rPr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5868161" y="3025901"/>
            <a:ext cx="5810249" cy="23050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ECEEBF-8939-A947-9BF3-0123A224B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20395249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ttangolo 1">
            <a:extLst>
              <a:ext uri="{FF2B5EF4-FFF2-40B4-BE49-F238E27FC236}">
                <a16:creationId xmlns:a16="http://schemas.microsoft.com/office/drawing/2014/main" id="{DECBE422-9100-9B4B-A85E-D3594243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941" y="2090172"/>
            <a:ext cx="560299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ts val="600"/>
              </a:spcAft>
              <a:buNone/>
            </a:pPr>
            <a:r>
              <a:rPr lang="it-IT" altLang="it-IT" sz="2800" dirty="0">
                <a:ea typeface="Calibri" panose="020F0502020204030204" pitchFamily="34" charset="0"/>
                <a:cs typeface="Times New Roman" panose="02020603050405020304" pitchFamily="18" charset="0"/>
              </a:rPr>
              <a:t>Questa fusione dipende dall’interazione del sistema linguistico con quello cognitivo, in particolare con memoria e attenzione. I movimenti oculari che si osservano quando è descritto uno scenario attraverso il linguaggio riflettono questa “fusione” multisensoriale.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E63D074-6EA1-D847-ADD9-BED764752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333" y="2115582"/>
            <a:ext cx="3744393" cy="1924042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97DD3E9-9C7C-F64C-9267-8F137499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3472B46-695B-6D4F-B91E-8270CC1A094D}"/>
              </a:ext>
            </a:extLst>
          </p:cNvPr>
          <p:cNvSpPr/>
          <p:nvPr/>
        </p:nvSpPr>
        <p:spPr>
          <a:xfrm>
            <a:off x="856940" y="372581"/>
            <a:ext cx="104016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600"/>
              </a:spcAft>
              <a:buNone/>
            </a:pPr>
            <a:r>
              <a:rPr lang="it-IT" altLang="it-IT" sz="2800" dirty="0">
                <a:ea typeface="Calibri" panose="020F0502020204030204" pitchFamily="34" charset="0"/>
                <a:cs typeface="Times New Roman" panose="02020603050405020304" pitchFamily="18" charset="0"/>
              </a:rPr>
              <a:t>Nel corso dell’interazione visivo-linguistica si verificano movimenti oculari anticipatori che fanno parte di una </a:t>
            </a:r>
            <a:r>
              <a:rPr lang="it-IT" altLang="it-IT" sz="2800" u="sng" dirty="0">
                <a:ea typeface="Calibri" panose="020F0502020204030204" pitchFamily="34" charset="0"/>
                <a:cs typeface="Times New Roman" panose="02020603050405020304" pitchFamily="18" charset="0"/>
              </a:rPr>
              <a:t>fusione tra informazione linguistica e visiva</a:t>
            </a:r>
            <a:r>
              <a:rPr lang="it-IT" altLang="it-IT" sz="28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8787455"/>
      </p:ext>
    </p:extLst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ttangolo 1">
            <a:extLst>
              <a:ext uri="{FF2B5EF4-FFF2-40B4-BE49-F238E27FC236}">
                <a16:creationId xmlns:a16="http://schemas.microsoft.com/office/drawing/2014/main" id="{0BE26D06-38DB-DF42-9A34-568A78C10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" y="458956"/>
            <a:ext cx="7111822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  <a:spcAft>
                <a:spcPts val="600"/>
              </a:spcAft>
              <a:buNone/>
            </a:pPr>
            <a:r>
              <a:rPr lang="it-IT" altLang="it-IT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Numerosi esempi indicano l’importanza della visione nel dare forma a interazioni motorie.</a:t>
            </a:r>
          </a:p>
          <a:p>
            <a:pPr algn="just">
              <a:spcBef>
                <a:spcPct val="50000"/>
              </a:spcBef>
              <a:spcAft>
                <a:spcPts val="600"/>
              </a:spcAft>
              <a:buNone/>
            </a:pPr>
            <a:r>
              <a:rPr lang="it-IT" altLang="it-IT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Ad esempio, se dobbiamo afferrare un bicchiere, le mani si adattano alla sua forma.</a:t>
            </a:r>
          </a:p>
          <a:p>
            <a:pPr algn="just">
              <a:spcBef>
                <a:spcPct val="50000"/>
              </a:spcBef>
              <a:spcAft>
                <a:spcPts val="600"/>
              </a:spcAft>
              <a:buNone/>
            </a:pPr>
            <a:r>
              <a:rPr lang="it-IT" altLang="it-IT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Anche i muscoli bicipite e tricipite coordinano l’azione in base al peso del bicchiere.</a:t>
            </a:r>
          </a:p>
          <a:p>
            <a:pPr algn="just">
              <a:spcBef>
                <a:spcPct val="50000"/>
              </a:spcBef>
              <a:spcAft>
                <a:spcPts val="600"/>
              </a:spcAft>
              <a:buNone/>
            </a:pPr>
            <a:r>
              <a:rPr lang="it-IT" altLang="it-IT" sz="2400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 visione contribuisce a determinare peso e posizione rispetto al corpo dell’oggetto in questione</a:t>
            </a:r>
            <a:r>
              <a:rPr lang="it-IT" altLang="it-IT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spcAft>
                <a:spcPts val="600"/>
              </a:spcAft>
              <a:buNone/>
            </a:pPr>
            <a:r>
              <a:rPr lang="it-IT" altLang="it-IT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Il linguaggio contribuisce a queste azioni attraverso un processo di categorizzazione del tipo: “il bicchiere è pieno”, ”è pesante”, “è lontano” ecc.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ED7008D-C4A3-5146-AA70-AE68AD867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9916" y="1286055"/>
            <a:ext cx="2667611" cy="3997860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B005925-CE0A-3E48-A320-EACA5044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1002782225"/>
      </p:ext>
    </p:extLst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ttangolo 1">
            <a:extLst>
              <a:ext uri="{FF2B5EF4-FFF2-40B4-BE49-F238E27FC236}">
                <a16:creationId xmlns:a16="http://schemas.microsoft.com/office/drawing/2014/main" id="{90465817-9471-3D4B-84B2-484306D3E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30" y="802164"/>
            <a:ext cx="5129694" cy="555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ct val="50000"/>
              </a:spcBef>
              <a:spcAft>
                <a:spcPts val="600"/>
              </a:spcAft>
              <a:buNone/>
            </a:pPr>
            <a:r>
              <a:rPr lang="it-IT" altLang="it-IT" sz="2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Le rappresentazioni basate sulle interazioni linguaggio-visione modificano il sistema motorio:</a:t>
            </a:r>
          </a:p>
          <a:p>
            <a:pPr marL="0" indent="0">
              <a:spcBef>
                <a:spcPct val="50000"/>
              </a:spcBef>
              <a:spcAft>
                <a:spcPts val="600"/>
              </a:spcAft>
              <a:buNone/>
            </a:pPr>
            <a:r>
              <a:rPr lang="it-IT" altLang="it-IT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 verifica un’attivazione della corteccia motoria quando gli input uditivi e visivi sono congrui in rapporto al tipo di sorgente e all’azione. (esempio il </a:t>
            </a:r>
            <a:r>
              <a:rPr lang="it-IT" altLang="it-IT" sz="2800" dirty="0">
                <a:highlight>
                  <a:srgbClr val="00FFFF"/>
                </a:highligh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video</a:t>
            </a:r>
            <a:r>
              <a:rPr lang="it-IT" altLang="it-IT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di una bottiglia di plastica che è schiacciata e il </a:t>
            </a:r>
            <a:r>
              <a:rPr lang="it-IT" altLang="it-IT" sz="2800" dirty="0">
                <a:highlight>
                  <a:srgbClr val="00FFFF"/>
                </a:highligh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rumore</a:t>
            </a:r>
            <a:r>
              <a:rPr lang="it-IT" altLang="it-IT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di una bottiglia schiacciata –non il suono di un’onda o simili</a:t>
            </a:r>
            <a:r>
              <a:rPr lang="it-IT" altLang="it-IT" sz="254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DFB59AA-8E5C-D74D-94E4-0C16F71D8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418" y="802164"/>
            <a:ext cx="2292721" cy="3456363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954621C-87B0-424C-AE6A-0D368C938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292287947"/>
      </p:ext>
    </p:extLst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ttangolo 1">
            <a:extLst>
              <a:ext uri="{FF2B5EF4-FFF2-40B4-BE49-F238E27FC236}">
                <a16:creationId xmlns:a16="http://schemas.microsoft.com/office/drawing/2014/main" id="{85457F46-BCE5-AF4D-A851-6A435BDEB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" y="2122318"/>
            <a:ext cx="6798715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  <a:spcAft>
                <a:spcPts val="600"/>
              </a:spcAft>
              <a:buNone/>
            </a:pPr>
            <a:r>
              <a:rPr lang="it-IT" alt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Ad esempio, </a:t>
            </a:r>
            <a:r>
              <a:rPr lang="it-IT" alt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Hauk</a:t>
            </a:r>
            <a:r>
              <a:rPr lang="it-IT" alt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it-IT" alt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coll</a:t>
            </a:r>
            <a:r>
              <a:rPr lang="it-IT" alt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. (2004) hanno dimostrato che quando si leggono parole correlate con </a:t>
            </a:r>
            <a:r>
              <a:rPr lang="it-IT" altLang="it-IT" sz="2400" dirty="0">
                <a:highlight>
                  <a:srgbClr val="00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azioni corporee</a:t>
            </a:r>
            <a:r>
              <a:rPr lang="it-IT" alt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(leccare, prendere a calci ecc.) vengono attivate le corrispettive </a:t>
            </a:r>
            <a:r>
              <a:rPr lang="it-IT" altLang="it-IT" sz="2400" dirty="0">
                <a:highlight>
                  <a:srgbClr val="00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aree motorie</a:t>
            </a:r>
            <a:r>
              <a:rPr lang="it-IT" alt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spcAft>
                <a:spcPts val="600"/>
              </a:spcAft>
              <a:buNone/>
            </a:pPr>
            <a:r>
              <a:rPr lang="it-IT" alt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In modo simile, </a:t>
            </a:r>
            <a:r>
              <a:rPr lang="it-IT" altLang="it-IT" sz="2400" u="sng" dirty="0">
                <a:ea typeface="Calibri" panose="020F0502020204030204" pitchFamily="34" charset="0"/>
                <a:cs typeface="Times New Roman" panose="02020603050405020304" pitchFamily="18" charset="0"/>
              </a:rPr>
              <a:t>l’accesso a concetti specifici dipende  da fattori linguistici</a:t>
            </a:r>
            <a:r>
              <a:rPr lang="it-IT" alt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: ad esempio, quando si legge la frase “</a:t>
            </a:r>
            <a:r>
              <a:rPr lang="it-IT" altLang="it-IT" sz="2400" i="1" dirty="0">
                <a:ea typeface="Calibri" panose="020F0502020204030204" pitchFamily="34" charset="0"/>
                <a:cs typeface="Times New Roman" panose="02020603050405020304" pitchFamily="18" charset="0"/>
              </a:rPr>
              <a:t>stai guidando l’automobile</a:t>
            </a:r>
            <a:r>
              <a:rPr lang="it-IT" alt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” l’accesso alla parola “</a:t>
            </a:r>
            <a:r>
              <a:rPr lang="it-IT" altLang="it-IT" sz="2400" i="1" dirty="0">
                <a:ea typeface="Calibri" panose="020F0502020204030204" pitchFamily="34" charset="0"/>
                <a:cs typeface="Times New Roman" panose="02020603050405020304" pitchFamily="18" charset="0"/>
              </a:rPr>
              <a:t>sterzare</a:t>
            </a:r>
            <a:r>
              <a:rPr lang="it-IT" alt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” è più rapido di quello alla parola “bagagliaio”; se si legge la frase “fare il pieno di benzina”, l’accesso alla parola “bagagliaio” è più rapido di “sterzare”.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2C3E90D-F8A6-EF47-A591-57A8C569A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879" y="2236724"/>
            <a:ext cx="4913811" cy="2543620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72BEE99-8FF1-4E4F-A808-E57AD2541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B5DE4E4-0BA0-FF42-B5A2-6A95B5C33F5F}"/>
              </a:ext>
            </a:extLst>
          </p:cNvPr>
          <p:cNvSpPr/>
          <p:nvPr/>
        </p:nvSpPr>
        <p:spPr>
          <a:xfrm>
            <a:off x="796290" y="319088"/>
            <a:ext cx="1021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600"/>
              </a:spcAft>
              <a:buNone/>
            </a:pPr>
            <a:r>
              <a:rPr lang="it-IT" altLang="it-IT" sz="3200" dirty="0">
                <a:ea typeface="Calibri" panose="020F0502020204030204" pitchFamily="34" charset="0"/>
                <a:cs typeface="Times New Roman" panose="02020603050405020304" pitchFamily="18" charset="0"/>
              </a:rPr>
              <a:t>I rapporti tra linguaggio e movimento sono condizionati dalle esperienze pregresse.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0C1A418-664B-3044-B0BC-535557983DC1}"/>
              </a:ext>
            </a:extLst>
          </p:cNvPr>
          <p:cNvSpPr txBox="1"/>
          <p:nvPr/>
        </p:nvSpPr>
        <p:spPr>
          <a:xfrm>
            <a:off x="9537539" y="2236724"/>
            <a:ext cx="2460151" cy="25436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4787050"/>
      </p:ext>
    </p:extLst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2C39EF0-B6E9-9543-94A0-AA33E6064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E653803-CCB9-374C-945C-613B975EB3E6}"/>
              </a:ext>
            </a:extLst>
          </p:cNvPr>
          <p:cNvSpPr txBox="1"/>
          <p:nvPr/>
        </p:nvSpPr>
        <p:spPr>
          <a:xfrm>
            <a:off x="3194613" y="2187615"/>
            <a:ext cx="534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Arrivato qui </a:t>
            </a:r>
            <a:r>
              <a:rPr lang="it-IT"/>
              <a:t>18 marzo 2021</a:t>
            </a:r>
          </a:p>
        </p:txBody>
      </p:sp>
    </p:spTree>
    <p:extLst>
      <p:ext uri="{BB962C8B-B14F-4D97-AF65-F5344CB8AC3E}">
        <p14:creationId xmlns:p14="http://schemas.microsoft.com/office/powerpoint/2010/main" val="24481039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71164" y="612844"/>
            <a:ext cx="653146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Motricità e linguaggio.</a:t>
            </a:r>
          </a:p>
          <a:p>
            <a:r>
              <a:rPr lang="it-IT" sz="2400" dirty="0"/>
              <a:t>Le aree linguistiche e quelle che si riferiscono al movimento interagiscono tra di loro, il che è bene evidente in quelle situazioni in cui il movimento </a:t>
            </a:r>
            <a:r>
              <a:rPr lang="it-IT" sz="2400" u="sng" dirty="0"/>
              <a:t>entra in conflitto </a:t>
            </a:r>
            <a:r>
              <a:rPr lang="it-IT" sz="2400" dirty="0"/>
              <a:t>con la formulazione di parole.</a:t>
            </a:r>
          </a:p>
          <a:p>
            <a:endParaRPr lang="it-IT" sz="2400" dirty="0"/>
          </a:p>
          <a:p>
            <a:r>
              <a:rPr lang="it-IT" sz="2000" dirty="0"/>
              <a:t>Chiedete a un amico di parlare e ripetete ciò che sta dicendo mentre lui parla, come se foste la sua “ombra”. A questo punto cominciate a tamburellare con il </a:t>
            </a:r>
            <a:r>
              <a:rPr lang="it-IT" sz="2000" u="sng" dirty="0"/>
              <a:t>dito medio della mano destra</a:t>
            </a:r>
            <a:r>
              <a:rPr lang="it-IT" sz="2000" dirty="0"/>
              <a:t> seguendo un ritmo regolare; provate ora con il dito medio della mano sinistra. Per la maggior parte delle persone </a:t>
            </a:r>
            <a:r>
              <a:rPr lang="it-IT" sz="2000" u="sng" dirty="0"/>
              <a:t>è più difficile tamburellare con il dito medio della mano destra </a:t>
            </a:r>
            <a:r>
              <a:rPr lang="it-IT" sz="2000" dirty="0"/>
              <a:t>(controllato dalla corteccia motoria dell’emisfero sinistro) in quanto si verifica una competizione tra risorse linguistiche e motorie dell’emisfero sinistro.</a:t>
            </a:r>
          </a:p>
        </p:txBody>
      </p:sp>
      <p:pic>
        <p:nvPicPr>
          <p:cNvPr id="3" name="Immagine 2" descr="left_hemispher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58" y="507640"/>
            <a:ext cx="3243262" cy="258599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58" y="3741378"/>
            <a:ext cx="3243262" cy="1967224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F87C163-ECE8-E647-9BD2-CD8BA2A66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454721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7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0DF1728-4445-B548-9224-E23199D81D5F}"/>
              </a:ext>
            </a:extLst>
          </p:cNvPr>
          <p:cNvSpPr txBox="1"/>
          <p:nvPr/>
        </p:nvSpPr>
        <p:spPr>
          <a:xfrm>
            <a:off x="908454" y="1360481"/>
            <a:ext cx="460534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rPr>
              <a:t>9. scrittura E CERVELLO</a:t>
            </a:r>
          </a:p>
        </p:txBody>
      </p:sp>
      <p:pic>
        <p:nvPicPr>
          <p:cNvPr id="17410" name="Picture 2" descr="Sviluppo del cervello e scrittura a mano - Istituto di Medicina Naturale">
            <a:extLst>
              <a:ext uri="{FF2B5EF4-FFF2-40B4-BE49-F238E27FC236}">
                <a16:creationId xmlns:a16="http://schemas.microsoft.com/office/drawing/2014/main" id="{D3F49F8B-8FB8-2240-A014-7000D4C25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0734" y="1880613"/>
            <a:ext cx="5917401" cy="309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Rectangle 72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FDBDB69-7C7C-C44F-8B9C-C12008B70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34196475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495" y="1674645"/>
            <a:ext cx="6225302" cy="506340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420128" y="394236"/>
            <a:ext cx="9351743" cy="109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66" dirty="0"/>
              <a:t>Alcune funzioni, come il linguaggio, dipendono da una lunga storia evolutiva di strutture nervose specifiche</a:t>
            </a:r>
          </a:p>
        </p:txBody>
      </p:sp>
      <p:pic>
        <p:nvPicPr>
          <p:cNvPr id="4098" name="Picture 2" descr="Risultato immagini per area di broca e wernicke">
            <a:extLst>
              <a:ext uri="{FF2B5EF4-FFF2-40B4-BE49-F238E27FC236}">
                <a16:creationId xmlns:a16="http://schemas.microsoft.com/office/drawing/2014/main" id="{4EAECF70-B9C8-0E4A-9A34-4D0BC9275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35" y="3128961"/>
            <a:ext cx="3299421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43870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CC3E26A7-3C36-774B-8659-16A65BF6E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626" y="2978281"/>
            <a:ext cx="1636599" cy="265189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2BE77B3-CE5A-D04F-94A6-00FF9211EE4A}"/>
              </a:ext>
            </a:extLst>
          </p:cNvPr>
          <p:cNvSpPr txBox="1"/>
          <p:nvPr/>
        </p:nvSpPr>
        <p:spPr>
          <a:xfrm>
            <a:off x="2372510" y="5687501"/>
            <a:ext cx="22550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Attivazione della corteccia </a:t>
            </a:r>
            <a:r>
              <a:rPr lang="it-IT" sz="1400" dirty="0" err="1"/>
              <a:t>fronto</a:t>
            </a:r>
            <a:r>
              <a:rPr lang="it-IT" sz="1400" dirty="0"/>
              <a:t>-temporale  nel corso del linguaggio</a:t>
            </a:r>
          </a:p>
        </p:txBody>
      </p:sp>
      <p:pic>
        <p:nvPicPr>
          <p:cNvPr id="13" name="Immagine 12" descr="Immagine che contiene testo, aquilone, lavagna, volando&#10;&#10;Descrizione generata automaticamente">
            <a:extLst>
              <a:ext uri="{FF2B5EF4-FFF2-40B4-BE49-F238E27FC236}">
                <a16:creationId xmlns:a16="http://schemas.microsoft.com/office/drawing/2014/main" id="{7A11D8A3-4456-E340-BA9C-27794115B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510" y="2978281"/>
            <a:ext cx="2994681" cy="239320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8DB8F71-C493-DD44-9C2E-02F84912ED11}"/>
              </a:ext>
            </a:extLst>
          </p:cNvPr>
          <p:cNvSpPr txBox="1"/>
          <p:nvPr/>
        </p:nvSpPr>
        <p:spPr>
          <a:xfrm>
            <a:off x="7527626" y="5745108"/>
            <a:ext cx="19950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Attivazione della corteccia parietale nel corso della scrittura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6C7E7D6-E026-9A4F-AE77-B412A65BEA33}"/>
              </a:ext>
            </a:extLst>
          </p:cNvPr>
          <p:cNvSpPr txBox="1"/>
          <p:nvPr/>
        </p:nvSpPr>
        <p:spPr>
          <a:xfrm>
            <a:off x="1559606" y="417770"/>
            <a:ext cx="9351743" cy="109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66" dirty="0"/>
              <a:t>Altre funzioni, come la scrittura, risalgono a tempi molto recenti e non hanno quindi una storia evolutiva.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E70CCC2-7FA6-BE4C-BD77-B6C547A0ADE1}"/>
              </a:ext>
            </a:extLst>
          </p:cNvPr>
          <p:cNvSpPr txBox="1"/>
          <p:nvPr/>
        </p:nvSpPr>
        <p:spPr>
          <a:xfrm>
            <a:off x="1559606" y="1831267"/>
            <a:ext cx="9072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La scrittura si basa sul «riciclaggio» di aree preposte ad altre funzioni, la corteccia parietale da cui dipende l’orientamento spaziale.</a:t>
            </a:r>
          </a:p>
        </p:txBody>
      </p:sp>
    </p:spTree>
    <p:extLst>
      <p:ext uri="{BB962C8B-B14F-4D97-AF65-F5344CB8AC3E}">
        <p14:creationId xmlns:p14="http://schemas.microsoft.com/office/powerpoint/2010/main" val="36877317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739332" y="497435"/>
            <a:ext cx="4704205" cy="5453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355" dirty="0">
                <a:latin typeface="Calibri" charset="0"/>
                <a:ea typeface="Calibri" charset="0"/>
                <a:cs typeface="Times New Roman" charset="0"/>
              </a:rPr>
              <a:t>La scrittura:</a:t>
            </a:r>
          </a:p>
          <a:p>
            <a:r>
              <a:rPr lang="it-IT" sz="2540" dirty="0">
                <a:latin typeface="Calibri" charset="0"/>
                <a:ea typeface="Calibri" charset="0"/>
                <a:cs typeface="Times New Roman" charset="0"/>
              </a:rPr>
              <a:t>La </a:t>
            </a:r>
            <a:r>
              <a:rPr lang="it-IT" sz="2540" u="sng" spc="9" dirty="0">
                <a:latin typeface="Calibri" charset="0"/>
                <a:ea typeface="Calibri" charset="0"/>
                <a:cs typeface="Times New Roman" charset="0"/>
              </a:rPr>
              <a:t>corteccia</a:t>
            </a:r>
            <a:r>
              <a:rPr lang="it-IT" sz="2540" u="sng" spc="-45" dirty="0">
                <a:latin typeface="Calibri" charset="0"/>
                <a:ea typeface="Calibri" charset="0"/>
                <a:cs typeface="Times New Roman" charset="0"/>
              </a:rPr>
              <a:t> parietale </a:t>
            </a:r>
            <a:r>
              <a:rPr lang="it-IT" sz="2540" dirty="0">
                <a:latin typeface="Calibri" charset="0"/>
                <a:ea typeface="Calibri" charset="0"/>
                <a:cs typeface="Times New Roman" charset="0"/>
              </a:rPr>
              <a:t>si</a:t>
            </a:r>
            <a:r>
              <a:rPr lang="it-IT" sz="2540" spc="-45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spc="9" dirty="0">
                <a:latin typeface="Calibri" charset="0"/>
                <a:ea typeface="Calibri" charset="0"/>
                <a:cs typeface="Times New Roman" charset="0"/>
              </a:rPr>
              <a:t>attiva</a:t>
            </a:r>
            <a:r>
              <a:rPr lang="it-IT" sz="2540" spc="-45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dirty="0">
                <a:latin typeface="Calibri" charset="0"/>
                <a:ea typeface="Calibri" charset="0"/>
                <a:cs typeface="Times New Roman" charset="0"/>
              </a:rPr>
              <a:t>sia</a:t>
            </a:r>
            <a:r>
              <a:rPr lang="it-IT" sz="2540" spc="-45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dirty="0">
                <a:latin typeface="Calibri" charset="0"/>
                <a:ea typeface="Calibri" charset="0"/>
                <a:cs typeface="Times New Roman" charset="0"/>
              </a:rPr>
              <a:t>in</a:t>
            </a:r>
            <a:r>
              <a:rPr lang="it-IT" sz="2540" spc="-45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spc="9" dirty="0">
                <a:latin typeface="Calibri" charset="0"/>
                <a:ea typeface="Calibri" charset="0"/>
                <a:cs typeface="Times New Roman" charset="0"/>
              </a:rPr>
              <a:t>risposta</a:t>
            </a:r>
            <a:r>
              <a:rPr lang="it-IT" sz="2540" spc="-45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dirty="0">
                <a:latin typeface="Calibri" charset="0"/>
                <a:ea typeface="Calibri" charset="0"/>
                <a:cs typeface="Times New Roman" charset="0"/>
              </a:rPr>
              <a:t>a</a:t>
            </a:r>
            <a:r>
              <a:rPr lang="it-IT" sz="2540" spc="-45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spc="14" dirty="0">
                <a:latin typeface="Calibri" charset="0"/>
                <a:ea typeface="Calibri" charset="0"/>
                <a:cs typeface="Times New Roman" charset="0"/>
              </a:rPr>
              <a:t>stringhe </a:t>
            </a:r>
            <a:r>
              <a:rPr lang="it-IT" sz="2540" dirty="0">
                <a:latin typeface="Calibri" charset="0"/>
                <a:ea typeface="Calibri" charset="0"/>
                <a:cs typeface="Times New Roman" charset="0"/>
              </a:rPr>
              <a:t>di</a:t>
            </a:r>
            <a:r>
              <a:rPr lang="it-IT" sz="2540" spc="-36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spc="9" dirty="0">
                <a:latin typeface="Calibri" charset="0"/>
                <a:ea typeface="Calibri" charset="0"/>
                <a:cs typeface="Times New Roman" charset="0"/>
              </a:rPr>
              <a:t>lettere</a:t>
            </a:r>
            <a:r>
              <a:rPr lang="it-IT" sz="2540" spc="-36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spc="9" dirty="0">
                <a:latin typeface="Calibri" charset="0"/>
                <a:ea typeface="Calibri" charset="0"/>
                <a:cs typeface="Times New Roman" charset="0"/>
              </a:rPr>
              <a:t>coerenti,</a:t>
            </a:r>
            <a:r>
              <a:rPr lang="it-IT" sz="2540" spc="-36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spc="9" dirty="0">
                <a:latin typeface="Calibri" charset="0"/>
                <a:ea typeface="Calibri" charset="0"/>
                <a:cs typeface="Times New Roman" charset="0"/>
              </a:rPr>
              <a:t>vale</a:t>
            </a:r>
            <a:r>
              <a:rPr lang="it-IT" sz="2540" spc="-36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dirty="0">
                <a:latin typeface="Calibri" charset="0"/>
                <a:ea typeface="Calibri" charset="0"/>
                <a:cs typeface="Times New Roman" charset="0"/>
              </a:rPr>
              <a:t>a</a:t>
            </a:r>
            <a:r>
              <a:rPr lang="it-IT" sz="2540" spc="-36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spc="9" dirty="0">
                <a:latin typeface="Calibri" charset="0"/>
                <a:ea typeface="Calibri" charset="0"/>
                <a:cs typeface="Times New Roman" charset="0"/>
              </a:rPr>
              <a:t>dire</a:t>
            </a:r>
            <a:r>
              <a:rPr lang="it-IT" sz="2540" spc="-36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dirty="0">
                <a:latin typeface="Calibri" charset="0"/>
                <a:ea typeface="Calibri" charset="0"/>
                <a:cs typeface="Times New Roman" charset="0"/>
              </a:rPr>
              <a:t>a</a:t>
            </a:r>
            <a:r>
              <a:rPr lang="it-IT" sz="2540" spc="-36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spc="9" dirty="0">
                <a:latin typeface="Calibri" charset="0"/>
                <a:ea typeface="Calibri" charset="0"/>
                <a:cs typeface="Times New Roman" charset="0"/>
              </a:rPr>
              <a:t>parole</a:t>
            </a:r>
            <a:r>
              <a:rPr lang="it-IT" sz="2540" spc="-36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spc="9" dirty="0">
                <a:latin typeface="Calibri" charset="0"/>
                <a:ea typeface="Calibri" charset="0"/>
                <a:cs typeface="Times New Roman" charset="0"/>
              </a:rPr>
              <a:t>dotate</a:t>
            </a:r>
            <a:r>
              <a:rPr lang="it-IT" sz="2540" spc="-36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dirty="0">
                <a:latin typeface="Calibri" charset="0"/>
                <a:ea typeface="Calibri" charset="0"/>
                <a:cs typeface="Times New Roman" charset="0"/>
              </a:rPr>
              <a:t>di</a:t>
            </a:r>
            <a:r>
              <a:rPr lang="it-IT" sz="2540" spc="-36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spc="9" dirty="0">
                <a:latin typeface="Calibri" charset="0"/>
                <a:ea typeface="Calibri" charset="0"/>
                <a:cs typeface="Times New Roman" charset="0"/>
              </a:rPr>
              <a:t>significato, </a:t>
            </a:r>
            <a:r>
              <a:rPr lang="it-IT" sz="2540" dirty="0">
                <a:latin typeface="Calibri" charset="0"/>
                <a:ea typeface="Calibri" charset="0"/>
                <a:cs typeface="Times New Roman" charset="0"/>
              </a:rPr>
              <a:t>sia </a:t>
            </a:r>
            <a:r>
              <a:rPr lang="it-IT" sz="2540" spc="9" dirty="0">
                <a:latin typeface="Calibri" charset="0"/>
                <a:ea typeface="Calibri" charset="0"/>
                <a:cs typeface="Times New Roman" charset="0"/>
              </a:rPr>
              <a:t>anche </a:t>
            </a:r>
            <a:r>
              <a:rPr lang="it-IT" sz="2540" dirty="0">
                <a:latin typeface="Calibri" charset="0"/>
                <a:ea typeface="Calibri" charset="0"/>
                <a:cs typeface="Times New Roman" charset="0"/>
              </a:rPr>
              <a:t>a </a:t>
            </a:r>
            <a:r>
              <a:rPr lang="it-IT" sz="2540" spc="9" dirty="0">
                <a:latin typeface="Calibri" charset="0"/>
                <a:ea typeface="Calibri" charset="0"/>
                <a:cs typeface="Times New Roman" charset="0"/>
              </a:rPr>
              <a:t>stringhe </a:t>
            </a:r>
            <a:r>
              <a:rPr lang="it-IT" sz="2540" dirty="0">
                <a:latin typeface="Calibri" charset="0"/>
                <a:ea typeface="Calibri" charset="0"/>
                <a:cs typeface="Times New Roman" charset="0"/>
              </a:rPr>
              <a:t>di </a:t>
            </a:r>
            <a:r>
              <a:rPr lang="it-IT" sz="2540" spc="9" dirty="0">
                <a:latin typeface="Calibri" charset="0"/>
                <a:ea typeface="Calibri" charset="0"/>
                <a:cs typeface="Times New Roman" charset="0"/>
              </a:rPr>
              <a:t>lettere incoerenti, prive</a:t>
            </a:r>
            <a:r>
              <a:rPr lang="it-IT" sz="2540" spc="-91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spc="14" dirty="0">
                <a:latin typeface="Calibri" charset="0"/>
                <a:ea typeface="Calibri" charset="0"/>
                <a:cs typeface="Times New Roman" charset="0"/>
              </a:rPr>
              <a:t>di </a:t>
            </a:r>
            <a:r>
              <a:rPr lang="it-IT" sz="2540" spc="9" dirty="0">
                <a:latin typeface="Calibri" charset="0"/>
                <a:ea typeface="Calibri" charset="0"/>
                <a:cs typeface="Times New Roman" charset="0"/>
              </a:rPr>
              <a:t>significato.</a:t>
            </a:r>
            <a:endParaRPr lang="it-IT" sz="2540" spc="-136" dirty="0">
              <a:latin typeface="Calibri" charset="0"/>
              <a:ea typeface="Calibri" charset="0"/>
              <a:cs typeface="Times New Roman" charset="0"/>
            </a:endParaRPr>
          </a:p>
          <a:p>
            <a:r>
              <a:rPr lang="it-IT" sz="2540" spc="9" dirty="0">
                <a:latin typeface="Calibri" charset="0"/>
                <a:ea typeface="Calibri" charset="0"/>
                <a:cs typeface="Times New Roman" charset="0"/>
              </a:rPr>
              <a:t>Scrivere</a:t>
            </a:r>
            <a:r>
              <a:rPr lang="it-IT" sz="2540" spc="-136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dirty="0">
                <a:latin typeface="Calibri" charset="0"/>
                <a:ea typeface="Calibri" charset="0"/>
                <a:cs typeface="Times New Roman" charset="0"/>
              </a:rPr>
              <a:t>una</a:t>
            </a:r>
            <a:r>
              <a:rPr lang="it-IT" sz="2540" spc="-136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spc="9" dirty="0">
                <a:latin typeface="Calibri" charset="0"/>
                <a:ea typeface="Calibri" charset="0"/>
                <a:cs typeface="Times New Roman" charset="0"/>
              </a:rPr>
              <a:t>parola</a:t>
            </a:r>
            <a:r>
              <a:rPr lang="it-IT" sz="2540" spc="-136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spc="9" dirty="0">
                <a:latin typeface="Calibri" charset="0"/>
                <a:ea typeface="Calibri" charset="0"/>
                <a:cs typeface="Times New Roman" charset="0"/>
              </a:rPr>
              <a:t>significa</a:t>
            </a:r>
            <a:r>
              <a:rPr lang="it-IT" sz="2540" spc="-136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spc="14" dirty="0">
                <a:latin typeface="Calibri" charset="0"/>
                <a:ea typeface="Calibri" charset="0"/>
                <a:cs typeface="Times New Roman" charset="0"/>
              </a:rPr>
              <a:t>tracciare </a:t>
            </a:r>
            <a:r>
              <a:rPr lang="it-IT" sz="2540" dirty="0">
                <a:latin typeface="Calibri" charset="0"/>
                <a:ea typeface="Calibri" charset="0"/>
                <a:cs typeface="Times New Roman" charset="0"/>
              </a:rPr>
              <a:t>dei</a:t>
            </a:r>
            <a:r>
              <a:rPr lang="it-IT" sz="2540" spc="-104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spc="9" dirty="0">
                <a:latin typeface="Calibri" charset="0"/>
                <a:ea typeface="Calibri" charset="0"/>
                <a:cs typeface="Times New Roman" charset="0"/>
              </a:rPr>
              <a:t>segni</a:t>
            </a:r>
            <a:r>
              <a:rPr lang="it-IT" sz="2540" spc="-104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spc="9" dirty="0">
                <a:latin typeface="Calibri" charset="0"/>
                <a:ea typeface="Calibri" charset="0"/>
                <a:cs typeface="Times New Roman" charset="0"/>
              </a:rPr>
              <a:t>verso</a:t>
            </a:r>
            <a:r>
              <a:rPr lang="it-IT" sz="2540" spc="-104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spc="9" dirty="0">
                <a:latin typeface="Calibri" charset="0"/>
                <a:ea typeface="Calibri" charset="0"/>
                <a:cs typeface="Times New Roman" charset="0"/>
              </a:rPr>
              <a:t>l’alto,</a:t>
            </a:r>
            <a:r>
              <a:rPr lang="it-IT" sz="2540" spc="-104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dirty="0">
                <a:latin typeface="Calibri" charset="0"/>
                <a:ea typeface="Calibri" charset="0"/>
                <a:cs typeface="Times New Roman" charset="0"/>
              </a:rPr>
              <a:t>in</a:t>
            </a:r>
            <a:r>
              <a:rPr lang="it-IT" sz="2540" spc="-104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spc="9" dirty="0">
                <a:latin typeface="Calibri" charset="0"/>
                <a:ea typeface="Calibri" charset="0"/>
                <a:cs typeface="Times New Roman" charset="0"/>
              </a:rPr>
              <a:t>basso,</a:t>
            </a:r>
            <a:r>
              <a:rPr lang="it-IT" sz="2540" spc="-104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dirty="0">
                <a:latin typeface="Calibri" charset="0"/>
                <a:ea typeface="Calibri" charset="0"/>
                <a:cs typeface="Times New Roman" charset="0"/>
              </a:rPr>
              <a:t>a</a:t>
            </a:r>
            <a:r>
              <a:rPr lang="it-IT" sz="2540" spc="-104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spc="9" dirty="0">
                <a:latin typeface="Calibri" charset="0"/>
                <a:ea typeface="Calibri" charset="0"/>
                <a:cs typeface="Times New Roman" charset="0"/>
              </a:rPr>
              <a:t>destra</a:t>
            </a:r>
            <a:r>
              <a:rPr lang="it-IT" sz="2540" spc="-104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dirty="0">
                <a:latin typeface="Calibri" charset="0"/>
                <a:ea typeface="Calibri" charset="0"/>
                <a:cs typeface="Times New Roman" charset="0"/>
              </a:rPr>
              <a:t>e</a:t>
            </a:r>
            <a:r>
              <a:rPr lang="it-IT" sz="2540" spc="-104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dirty="0">
                <a:latin typeface="Calibri" charset="0"/>
                <a:ea typeface="Calibri" charset="0"/>
                <a:cs typeface="Times New Roman" charset="0"/>
              </a:rPr>
              <a:t>a</a:t>
            </a:r>
            <a:r>
              <a:rPr lang="it-IT" sz="2540" spc="-104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spc="9" dirty="0">
                <a:latin typeface="Calibri" charset="0"/>
                <a:ea typeface="Calibri" charset="0"/>
                <a:cs typeface="Times New Roman" charset="0"/>
              </a:rPr>
              <a:t>sinistra,</a:t>
            </a:r>
            <a:r>
              <a:rPr lang="it-IT" sz="2540" spc="-104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spc="9" dirty="0">
                <a:latin typeface="Calibri" charset="0"/>
                <a:ea typeface="Calibri" charset="0"/>
                <a:cs typeface="Times New Roman" charset="0"/>
              </a:rPr>
              <a:t>vale</a:t>
            </a:r>
            <a:r>
              <a:rPr lang="it-IT" sz="2540" spc="-104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dirty="0">
                <a:latin typeface="Calibri" charset="0"/>
                <a:ea typeface="Calibri" charset="0"/>
                <a:cs typeface="Times New Roman" charset="0"/>
              </a:rPr>
              <a:t>a</a:t>
            </a:r>
            <a:r>
              <a:rPr lang="it-IT" sz="953" dirty="0">
                <a:latin typeface="Calibri" charset="0"/>
                <a:ea typeface="Calibri" charset="0"/>
                <a:cs typeface="Cambria" charset="0"/>
              </a:rPr>
              <a:t> </a:t>
            </a:r>
            <a:r>
              <a:rPr lang="it-IT" sz="2540" spc="9" dirty="0">
                <a:latin typeface="Calibri" charset="0"/>
                <a:ea typeface="Calibri" charset="0"/>
                <a:cs typeface="Times New Roman" charset="0"/>
              </a:rPr>
              <a:t>dire</a:t>
            </a:r>
            <a:r>
              <a:rPr lang="it-IT" sz="2540" spc="-154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u="sng" spc="9" dirty="0">
                <a:latin typeface="Calibri" charset="0"/>
                <a:ea typeface="Calibri" charset="0"/>
                <a:cs typeface="Times New Roman" charset="0"/>
              </a:rPr>
              <a:t>utilizzare</a:t>
            </a:r>
            <a:r>
              <a:rPr lang="it-IT" sz="2540" u="sng" spc="-154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u="sng" spc="9" dirty="0">
                <a:latin typeface="Calibri" charset="0"/>
                <a:ea typeface="Calibri" charset="0"/>
                <a:cs typeface="Times New Roman" charset="0"/>
              </a:rPr>
              <a:t>competenze</a:t>
            </a:r>
            <a:r>
              <a:rPr lang="it-IT" sz="2540" u="sng" spc="-154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u="sng" spc="9" dirty="0">
                <a:latin typeface="Calibri" charset="0"/>
                <a:ea typeface="Calibri" charset="0"/>
                <a:cs typeface="Times New Roman" charset="0"/>
              </a:rPr>
              <a:t>spaziali</a:t>
            </a:r>
            <a:r>
              <a:rPr lang="it-IT" sz="2540" u="sng" spc="-154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dirty="0">
                <a:latin typeface="Calibri" charset="0"/>
                <a:ea typeface="Calibri" charset="0"/>
                <a:cs typeface="Times New Roman" charset="0"/>
              </a:rPr>
              <a:t>che</a:t>
            </a:r>
            <a:r>
              <a:rPr lang="it-IT" sz="2540" spc="-154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spc="14" dirty="0">
                <a:latin typeface="Calibri" charset="0"/>
                <a:ea typeface="Calibri" charset="0"/>
                <a:cs typeface="Times New Roman" charset="0"/>
              </a:rPr>
              <a:t>dipendono, </a:t>
            </a:r>
            <a:r>
              <a:rPr lang="it-IT" sz="2540" dirty="0">
                <a:latin typeface="Calibri" charset="0"/>
                <a:ea typeface="Calibri" charset="0"/>
                <a:cs typeface="Times New Roman" charset="0"/>
              </a:rPr>
              <a:t>appunto,</a:t>
            </a:r>
            <a:r>
              <a:rPr lang="it-IT" sz="2540" spc="-77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dirty="0">
                <a:latin typeface="Calibri" charset="0"/>
                <a:ea typeface="Calibri" charset="0"/>
                <a:cs typeface="Times New Roman" charset="0"/>
              </a:rPr>
              <a:t>dal</a:t>
            </a:r>
            <a:r>
              <a:rPr lang="it-IT" sz="2540" spc="-77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dirty="0">
                <a:latin typeface="Calibri" charset="0"/>
                <a:ea typeface="Calibri" charset="0"/>
                <a:cs typeface="Times New Roman" charset="0"/>
              </a:rPr>
              <a:t>lobo</a:t>
            </a:r>
            <a:r>
              <a:rPr lang="it-IT" sz="2540" spc="-77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2540" dirty="0">
                <a:latin typeface="Calibri" charset="0"/>
                <a:ea typeface="Calibri" charset="0"/>
                <a:cs typeface="Times New Roman" charset="0"/>
              </a:rPr>
              <a:t>parietale.</a:t>
            </a:r>
            <a:r>
              <a:rPr lang="it-IT" sz="2540" spc="-77" dirty="0">
                <a:latin typeface="Calibri" charset="0"/>
                <a:ea typeface="Calibri" charset="0"/>
                <a:cs typeface="Times New Roman" charset="0"/>
              </a:rPr>
              <a:t> </a:t>
            </a:r>
            <a:endParaRPr lang="it-IT" sz="254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171" y="2149826"/>
            <a:ext cx="5338109" cy="4003582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281D7CC-D570-A549-9352-27F0F305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3962B37-46BC-1742-8ADE-9A4D5DB7A5B2}"/>
              </a:ext>
            </a:extLst>
          </p:cNvPr>
          <p:cNvSpPr txBox="1"/>
          <p:nvPr/>
        </p:nvSpPr>
        <p:spPr>
          <a:xfrm>
            <a:off x="6096001" y="2471738"/>
            <a:ext cx="50863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Corteccia parietale superiore e scrittura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F22A39F-97DE-D945-A96B-2267D45F6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288" y="245971"/>
            <a:ext cx="2694899" cy="202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87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643178"/>
            <a:ext cx="10515600" cy="769457"/>
          </a:xfrm>
          <a:prstGeom prst="rect">
            <a:avLst/>
          </a:prstGeom>
        </p:spPr>
        <p:txBody>
          <a:bodyPr vert="horz" wrap="square" lIns="0" tIns="91455" rIns="0" bIns="0" rtlCol="0">
            <a:spAutoFit/>
          </a:bodyPr>
          <a:lstStyle/>
          <a:p>
            <a:pPr marL="1243330" algn="ctr">
              <a:lnSpc>
                <a:spcPct val="100000"/>
              </a:lnSpc>
            </a:pPr>
            <a:r>
              <a:rPr spc="-25" dirty="0"/>
              <a:t>Lo</a:t>
            </a:r>
            <a:r>
              <a:rPr spc="360" dirty="0">
                <a:latin typeface="Times New Roman"/>
                <a:cs typeface="Times New Roman"/>
              </a:rPr>
              <a:t> </a:t>
            </a:r>
            <a:r>
              <a:rPr spc="-25" dirty="0"/>
              <a:t>sviluppo</a:t>
            </a:r>
            <a:r>
              <a:rPr spc="375" dirty="0">
                <a:latin typeface="Times New Roman"/>
                <a:cs typeface="Times New Roman"/>
              </a:rPr>
              <a:t> </a:t>
            </a:r>
            <a:r>
              <a:rPr spc="-30" dirty="0"/>
              <a:t>de</a:t>
            </a:r>
            <a:r>
              <a:rPr spc="-20" dirty="0"/>
              <a:t>l</a:t>
            </a:r>
            <a:r>
              <a:rPr spc="365" dirty="0">
                <a:latin typeface="Times New Roman"/>
                <a:cs typeface="Times New Roman"/>
              </a:rPr>
              <a:t> </a:t>
            </a:r>
            <a:r>
              <a:rPr spc="-25" dirty="0"/>
              <a:t>ce</a:t>
            </a:r>
            <a:r>
              <a:rPr spc="-415" dirty="0"/>
              <a:t>r</a:t>
            </a:r>
            <a:r>
              <a:rPr spc="-25" dirty="0"/>
              <a:t>vello</a:t>
            </a:r>
          </a:p>
        </p:txBody>
      </p:sp>
      <p:sp>
        <p:nvSpPr>
          <p:cNvPr id="3" name="object 3"/>
          <p:cNvSpPr/>
          <p:nvPr/>
        </p:nvSpPr>
        <p:spPr>
          <a:xfrm>
            <a:off x="1911095" y="1898904"/>
            <a:ext cx="8369808" cy="43898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503924" y="6354807"/>
            <a:ext cx="1366520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i="1" dirty="0">
                <a:latin typeface="Arial Narrow"/>
                <a:cs typeface="Arial Narrow"/>
              </a:rPr>
              <a:t>Casey</a:t>
            </a:r>
            <a:r>
              <a:rPr sz="1600" i="1" spc="-45" dirty="0">
                <a:latin typeface="Times New Roman"/>
                <a:cs typeface="Times New Roman"/>
              </a:rPr>
              <a:t> </a:t>
            </a:r>
            <a:r>
              <a:rPr sz="1600" i="1" spc="-5" dirty="0">
                <a:latin typeface="Arial Narrow"/>
                <a:cs typeface="Arial Narrow"/>
              </a:rPr>
              <a:t>e</a:t>
            </a:r>
            <a:r>
              <a:rPr sz="1600" i="1" dirty="0">
                <a:latin typeface="Arial Narrow"/>
                <a:cs typeface="Arial Narrow"/>
              </a:rPr>
              <a:t>t</a:t>
            </a:r>
            <a:r>
              <a:rPr sz="1600" i="1" spc="-4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Arial Narrow"/>
                <a:cs typeface="Arial Narrow"/>
              </a:rPr>
              <a:t>al.,</a:t>
            </a:r>
            <a:r>
              <a:rPr sz="1600" i="1" spc="-6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Arial Narrow"/>
                <a:cs typeface="Arial Narrow"/>
              </a:rPr>
              <a:t>2005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9C6F64-C4F6-F542-BD06-C02F4B31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ECB3C8E-4ABF-D74C-825A-67792E04B396}"/>
              </a:ext>
            </a:extLst>
          </p:cNvPr>
          <p:cNvSpPr txBox="1"/>
          <p:nvPr/>
        </p:nvSpPr>
        <p:spPr>
          <a:xfrm>
            <a:off x="3824853" y="1646674"/>
            <a:ext cx="45422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TEMPI DI SVILUPPO DEL CERVELLO UMANO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424B64D-77F3-E849-9FAE-7BE2F60E314D}"/>
              </a:ext>
            </a:extLst>
          </p:cNvPr>
          <p:cNvSpPr txBox="1"/>
          <p:nvPr/>
        </p:nvSpPr>
        <p:spPr>
          <a:xfrm>
            <a:off x="6095999" y="4815840"/>
            <a:ext cx="1752601" cy="369332"/>
          </a:xfrm>
          <a:prstGeom prst="rect">
            <a:avLst/>
          </a:prstGeom>
          <a:solidFill>
            <a:srgbClr val="FCC6C5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Mielinizzazione</a:t>
            </a:r>
          </a:p>
        </p:txBody>
      </p:sp>
    </p:spTree>
    <p:extLst>
      <p:ext uri="{BB962C8B-B14F-4D97-AF65-F5344CB8AC3E}">
        <p14:creationId xmlns:p14="http://schemas.microsoft.com/office/powerpoint/2010/main" val="219934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948491" y="328124"/>
            <a:ext cx="8295271" cy="856495"/>
          </a:xfrm>
          <a:custGeom>
            <a:avLst/>
            <a:gdLst>
              <a:gd name="connsiteX0" fmla="*/ 0 w 9144000"/>
              <a:gd name="connsiteY0" fmla="*/ 0 h 838200"/>
              <a:gd name="connsiteX1" fmla="*/ 9144000 w 9144000"/>
              <a:gd name="connsiteY1" fmla="*/ 0 h 838200"/>
              <a:gd name="connsiteX2" fmla="*/ 9144000 w 9144000"/>
              <a:gd name="connsiteY2" fmla="*/ 838200 h 838200"/>
              <a:gd name="connsiteX3" fmla="*/ 0 w 9144000"/>
              <a:gd name="connsiteY3" fmla="*/ 838200 h 838200"/>
              <a:gd name="connsiteX4" fmla="*/ 0 w 9144000"/>
              <a:gd name="connsiteY4" fmla="*/ 0 h 838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38200">
                <a:moveTo>
                  <a:pt x="0" y="0"/>
                </a:moveTo>
                <a:lnTo>
                  <a:pt x="9144000" y="0"/>
                </a:lnTo>
                <a:lnTo>
                  <a:pt x="9144000" y="838200"/>
                </a:lnTo>
                <a:lnTo>
                  <a:pt x="0" y="8382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33"/>
          </a:p>
        </p:txBody>
      </p:sp>
      <p:sp>
        <p:nvSpPr>
          <p:cNvPr id="3" name="Freeform 3"/>
          <p:cNvSpPr/>
          <p:nvPr/>
        </p:nvSpPr>
        <p:spPr>
          <a:xfrm>
            <a:off x="1948491" y="1105806"/>
            <a:ext cx="8295271" cy="760400"/>
          </a:xfrm>
          <a:custGeom>
            <a:avLst/>
            <a:gdLst>
              <a:gd name="connsiteX0" fmla="*/ 0 w 9144000"/>
              <a:gd name="connsiteY0" fmla="*/ 0 h 838200"/>
              <a:gd name="connsiteX1" fmla="*/ 9144000 w 9144000"/>
              <a:gd name="connsiteY1" fmla="*/ 0 h 838200"/>
              <a:gd name="connsiteX2" fmla="*/ 9144000 w 9144000"/>
              <a:gd name="connsiteY2" fmla="*/ 838199 h 838200"/>
              <a:gd name="connsiteX3" fmla="*/ 0 w 9144000"/>
              <a:gd name="connsiteY3" fmla="*/ 838199 h 838200"/>
              <a:gd name="connsiteX4" fmla="*/ 0 w 9144000"/>
              <a:gd name="connsiteY4" fmla="*/ 0 h 838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38200">
                <a:moveTo>
                  <a:pt x="0" y="0"/>
                </a:moveTo>
                <a:lnTo>
                  <a:pt x="9144000" y="0"/>
                </a:lnTo>
                <a:lnTo>
                  <a:pt x="9144000" y="838199"/>
                </a:lnTo>
                <a:lnTo>
                  <a:pt x="0" y="838199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33"/>
          </a:p>
        </p:txBody>
      </p:sp>
      <p:sp>
        <p:nvSpPr>
          <p:cNvPr id="5" name="Freeform 3"/>
          <p:cNvSpPr/>
          <p:nvPr/>
        </p:nvSpPr>
        <p:spPr>
          <a:xfrm>
            <a:off x="1948491" y="1882796"/>
            <a:ext cx="8295271" cy="760400"/>
          </a:xfrm>
          <a:custGeom>
            <a:avLst/>
            <a:gdLst>
              <a:gd name="connsiteX0" fmla="*/ 0 w 9144000"/>
              <a:gd name="connsiteY0" fmla="*/ 0 h 838200"/>
              <a:gd name="connsiteX1" fmla="*/ 9144000 w 9144000"/>
              <a:gd name="connsiteY1" fmla="*/ 0 h 838200"/>
              <a:gd name="connsiteX2" fmla="*/ 9144000 w 9144000"/>
              <a:gd name="connsiteY2" fmla="*/ 838200 h 838200"/>
              <a:gd name="connsiteX3" fmla="*/ 0 w 9144000"/>
              <a:gd name="connsiteY3" fmla="*/ 838200 h 838200"/>
              <a:gd name="connsiteX4" fmla="*/ 0 w 9144000"/>
              <a:gd name="connsiteY4" fmla="*/ 0 h 838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38200">
                <a:moveTo>
                  <a:pt x="0" y="0"/>
                </a:moveTo>
                <a:lnTo>
                  <a:pt x="9144000" y="0"/>
                </a:lnTo>
                <a:lnTo>
                  <a:pt x="9144000" y="838200"/>
                </a:lnTo>
                <a:lnTo>
                  <a:pt x="0" y="8382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33"/>
          </a:p>
        </p:txBody>
      </p:sp>
      <p:sp>
        <p:nvSpPr>
          <p:cNvPr id="7" name="Freeform 3"/>
          <p:cNvSpPr/>
          <p:nvPr/>
        </p:nvSpPr>
        <p:spPr>
          <a:xfrm>
            <a:off x="1948491" y="3438160"/>
            <a:ext cx="8295271" cy="760400"/>
          </a:xfrm>
          <a:custGeom>
            <a:avLst/>
            <a:gdLst>
              <a:gd name="connsiteX0" fmla="*/ 0 w 9144000"/>
              <a:gd name="connsiteY0" fmla="*/ 0 h 838200"/>
              <a:gd name="connsiteX1" fmla="*/ 9144000 w 9144000"/>
              <a:gd name="connsiteY1" fmla="*/ 0 h 838200"/>
              <a:gd name="connsiteX2" fmla="*/ 9144000 w 9144000"/>
              <a:gd name="connsiteY2" fmla="*/ 838200 h 838200"/>
              <a:gd name="connsiteX3" fmla="*/ 0 w 9144000"/>
              <a:gd name="connsiteY3" fmla="*/ 838200 h 838200"/>
              <a:gd name="connsiteX4" fmla="*/ 0 w 9144000"/>
              <a:gd name="connsiteY4" fmla="*/ 0 h 838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38200">
                <a:moveTo>
                  <a:pt x="0" y="0"/>
                </a:moveTo>
                <a:lnTo>
                  <a:pt x="9144000" y="0"/>
                </a:lnTo>
                <a:lnTo>
                  <a:pt x="9144000" y="838200"/>
                </a:lnTo>
                <a:lnTo>
                  <a:pt x="0" y="8382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33"/>
          </a:p>
        </p:txBody>
      </p:sp>
      <p:sp>
        <p:nvSpPr>
          <p:cNvPr id="8" name="Freeform 3"/>
          <p:cNvSpPr/>
          <p:nvPr/>
        </p:nvSpPr>
        <p:spPr>
          <a:xfrm>
            <a:off x="1948491" y="4215841"/>
            <a:ext cx="8295271" cy="760400"/>
          </a:xfrm>
          <a:custGeom>
            <a:avLst/>
            <a:gdLst>
              <a:gd name="connsiteX0" fmla="*/ 0 w 9144000"/>
              <a:gd name="connsiteY0" fmla="*/ 0 h 838200"/>
              <a:gd name="connsiteX1" fmla="*/ 9144000 w 9144000"/>
              <a:gd name="connsiteY1" fmla="*/ 0 h 838200"/>
              <a:gd name="connsiteX2" fmla="*/ 9144000 w 9144000"/>
              <a:gd name="connsiteY2" fmla="*/ 838200 h 838200"/>
              <a:gd name="connsiteX3" fmla="*/ 0 w 9144000"/>
              <a:gd name="connsiteY3" fmla="*/ 838200 h 838200"/>
              <a:gd name="connsiteX4" fmla="*/ 0 w 9144000"/>
              <a:gd name="connsiteY4" fmla="*/ 0 h 838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38200">
                <a:moveTo>
                  <a:pt x="0" y="0"/>
                </a:moveTo>
                <a:lnTo>
                  <a:pt x="9144000" y="0"/>
                </a:lnTo>
                <a:lnTo>
                  <a:pt x="9144000" y="838200"/>
                </a:lnTo>
                <a:lnTo>
                  <a:pt x="0" y="8382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33"/>
          </a:p>
        </p:txBody>
      </p:sp>
      <p:sp>
        <p:nvSpPr>
          <p:cNvPr id="10" name="Freeform 3"/>
          <p:cNvSpPr/>
          <p:nvPr/>
        </p:nvSpPr>
        <p:spPr>
          <a:xfrm>
            <a:off x="8032830" y="5983214"/>
            <a:ext cx="3641226" cy="874786"/>
          </a:xfrm>
          <a:custGeom>
            <a:avLst/>
            <a:gdLst>
              <a:gd name="connsiteX0" fmla="*/ 0 w 9144000"/>
              <a:gd name="connsiteY0" fmla="*/ 0 h 838200"/>
              <a:gd name="connsiteX1" fmla="*/ 9144000 w 9144000"/>
              <a:gd name="connsiteY1" fmla="*/ 0 h 838200"/>
              <a:gd name="connsiteX2" fmla="*/ 9144000 w 9144000"/>
              <a:gd name="connsiteY2" fmla="*/ 838199 h 838200"/>
              <a:gd name="connsiteX3" fmla="*/ 0 w 9144000"/>
              <a:gd name="connsiteY3" fmla="*/ 838199 h 838200"/>
              <a:gd name="connsiteX4" fmla="*/ 0 w 9144000"/>
              <a:gd name="connsiteY4" fmla="*/ 0 h 838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38200">
                <a:moveTo>
                  <a:pt x="0" y="0"/>
                </a:moveTo>
                <a:lnTo>
                  <a:pt x="9144000" y="0"/>
                </a:lnTo>
                <a:lnTo>
                  <a:pt x="9144000" y="838199"/>
                </a:lnTo>
                <a:lnTo>
                  <a:pt x="0" y="838199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33" dirty="0">
                <a:solidFill>
                  <a:schemeClr val="tx1"/>
                </a:solidFill>
              </a:rPr>
              <a:t>Iscrizioni antiche le cui linee andavano alternativamente da sinistra a destra e da destra a sinistra</a:t>
            </a:r>
            <a:endParaRPr lang="it-IT" sz="1633" dirty="0"/>
          </a:p>
        </p:txBody>
      </p:sp>
      <p:sp>
        <p:nvSpPr>
          <p:cNvPr id="12" name="TextBox 1"/>
          <p:cNvSpPr txBox="1"/>
          <p:nvPr/>
        </p:nvSpPr>
        <p:spPr>
          <a:xfrm>
            <a:off x="4107020" y="507967"/>
            <a:ext cx="4197816" cy="38491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40"/>
              </a:lnSpc>
            </a:pPr>
            <a:r>
              <a:rPr lang="en-US" altLang="zh-CN" sz="2903" b="1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Scrittura</a:t>
            </a:r>
            <a:r>
              <a:rPr lang="en-US" altLang="zh-CN" sz="2903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 e lettura speculari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242" y="1901906"/>
            <a:ext cx="3519542" cy="274110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72" y="1832503"/>
            <a:ext cx="3327471" cy="264421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3638" y="2505494"/>
            <a:ext cx="2003230" cy="1112905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0C9DCE1-F6D5-7746-8477-1038E1385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638" y="994140"/>
            <a:ext cx="2413000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9155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948491" y="328124"/>
            <a:ext cx="8295271" cy="760400"/>
          </a:xfrm>
          <a:custGeom>
            <a:avLst/>
            <a:gdLst>
              <a:gd name="connsiteX0" fmla="*/ 0 w 9144000"/>
              <a:gd name="connsiteY0" fmla="*/ 0 h 838200"/>
              <a:gd name="connsiteX1" fmla="*/ 9144000 w 9144000"/>
              <a:gd name="connsiteY1" fmla="*/ 0 h 838200"/>
              <a:gd name="connsiteX2" fmla="*/ 9144000 w 9144000"/>
              <a:gd name="connsiteY2" fmla="*/ 838200 h 838200"/>
              <a:gd name="connsiteX3" fmla="*/ 0 w 9144000"/>
              <a:gd name="connsiteY3" fmla="*/ 838200 h 838200"/>
              <a:gd name="connsiteX4" fmla="*/ 0 w 9144000"/>
              <a:gd name="connsiteY4" fmla="*/ 0 h 838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38200">
                <a:moveTo>
                  <a:pt x="0" y="0"/>
                </a:moveTo>
                <a:lnTo>
                  <a:pt x="9144000" y="0"/>
                </a:lnTo>
                <a:lnTo>
                  <a:pt x="9144000" y="838200"/>
                </a:lnTo>
                <a:lnTo>
                  <a:pt x="0" y="8382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33"/>
          </a:p>
        </p:txBody>
      </p:sp>
      <p:sp>
        <p:nvSpPr>
          <p:cNvPr id="3" name="Freeform 3"/>
          <p:cNvSpPr/>
          <p:nvPr/>
        </p:nvSpPr>
        <p:spPr>
          <a:xfrm>
            <a:off x="1948491" y="1105806"/>
            <a:ext cx="8295271" cy="760400"/>
          </a:xfrm>
          <a:custGeom>
            <a:avLst/>
            <a:gdLst>
              <a:gd name="connsiteX0" fmla="*/ 0 w 9144000"/>
              <a:gd name="connsiteY0" fmla="*/ 0 h 838200"/>
              <a:gd name="connsiteX1" fmla="*/ 9144000 w 9144000"/>
              <a:gd name="connsiteY1" fmla="*/ 0 h 838200"/>
              <a:gd name="connsiteX2" fmla="*/ 9144000 w 9144000"/>
              <a:gd name="connsiteY2" fmla="*/ 838199 h 838200"/>
              <a:gd name="connsiteX3" fmla="*/ 0 w 9144000"/>
              <a:gd name="connsiteY3" fmla="*/ 838199 h 838200"/>
              <a:gd name="connsiteX4" fmla="*/ 0 w 9144000"/>
              <a:gd name="connsiteY4" fmla="*/ 0 h 838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38200">
                <a:moveTo>
                  <a:pt x="0" y="0"/>
                </a:moveTo>
                <a:lnTo>
                  <a:pt x="9144000" y="0"/>
                </a:lnTo>
                <a:lnTo>
                  <a:pt x="9144000" y="838199"/>
                </a:lnTo>
                <a:lnTo>
                  <a:pt x="0" y="838199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33"/>
          </a:p>
        </p:txBody>
      </p:sp>
      <p:sp>
        <p:nvSpPr>
          <p:cNvPr id="5" name="Freeform 3"/>
          <p:cNvSpPr/>
          <p:nvPr/>
        </p:nvSpPr>
        <p:spPr>
          <a:xfrm>
            <a:off x="1948491" y="1882796"/>
            <a:ext cx="8295271" cy="760400"/>
          </a:xfrm>
          <a:custGeom>
            <a:avLst/>
            <a:gdLst>
              <a:gd name="connsiteX0" fmla="*/ 0 w 9144000"/>
              <a:gd name="connsiteY0" fmla="*/ 0 h 838200"/>
              <a:gd name="connsiteX1" fmla="*/ 9144000 w 9144000"/>
              <a:gd name="connsiteY1" fmla="*/ 0 h 838200"/>
              <a:gd name="connsiteX2" fmla="*/ 9144000 w 9144000"/>
              <a:gd name="connsiteY2" fmla="*/ 838200 h 838200"/>
              <a:gd name="connsiteX3" fmla="*/ 0 w 9144000"/>
              <a:gd name="connsiteY3" fmla="*/ 838200 h 838200"/>
              <a:gd name="connsiteX4" fmla="*/ 0 w 9144000"/>
              <a:gd name="connsiteY4" fmla="*/ 0 h 838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38200">
                <a:moveTo>
                  <a:pt x="0" y="0"/>
                </a:moveTo>
                <a:lnTo>
                  <a:pt x="9144000" y="0"/>
                </a:lnTo>
                <a:lnTo>
                  <a:pt x="9144000" y="838200"/>
                </a:lnTo>
                <a:lnTo>
                  <a:pt x="0" y="8382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33" dirty="0"/>
          </a:p>
        </p:txBody>
      </p:sp>
      <p:sp>
        <p:nvSpPr>
          <p:cNvPr id="6" name="Freeform 3"/>
          <p:cNvSpPr/>
          <p:nvPr/>
        </p:nvSpPr>
        <p:spPr>
          <a:xfrm>
            <a:off x="7548145" y="2140527"/>
            <a:ext cx="1036218" cy="509122"/>
          </a:xfrm>
          <a:custGeom>
            <a:avLst/>
            <a:gdLst>
              <a:gd name="connsiteX0" fmla="*/ 0 w 1142238"/>
              <a:gd name="connsiteY0" fmla="*/ 0 h 561213"/>
              <a:gd name="connsiteX1" fmla="*/ 0 w 1142238"/>
              <a:gd name="connsiteY1" fmla="*/ 561213 h 561213"/>
              <a:gd name="connsiteX2" fmla="*/ 1142238 w 1142238"/>
              <a:gd name="connsiteY2" fmla="*/ 561213 h 561213"/>
              <a:gd name="connsiteX3" fmla="*/ 1142238 w 1142238"/>
              <a:gd name="connsiteY3" fmla="*/ 0 h 561213"/>
              <a:gd name="connsiteX4" fmla="*/ 0 w 1142238"/>
              <a:gd name="connsiteY4" fmla="*/ 0 h 5612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2238" h="561213">
                <a:moveTo>
                  <a:pt x="0" y="0"/>
                </a:moveTo>
                <a:lnTo>
                  <a:pt x="0" y="561213"/>
                </a:lnTo>
                <a:lnTo>
                  <a:pt x="1142238" y="561213"/>
                </a:lnTo>
                <a:lnTo>
                  <a:pt x="1142238" y="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33"/>
          </a:p>
        </p:txBody>
      </p:sp>
      <p:sp>
        <p:nvSpPr>
          <p:cNvPr id="7" name="Freeform 3"/>
          <p:cNvSpPr/>
          <p:nvPr/>
        </p:nvSpPr>
        <p:spPr>
          <a:xfrm>
            <a:off x="1948491" y="2660478"/>
            <a:ext cx="8295271" cy="760400"/>
          </a:xfrm>
          <a:custGeom>
            <a:avLst/>
            <a:gdLst>
              <a:gd name="connsiteX0" fmla="*/ 0 w 9144000"/>
              <a:gd name="connsiteY0" fmla="*/ 0 h 838200"/>
              <a:gd name="connsiteX1" fmla="*/ 9144000 w 9144000"/>
              <a:gd name="connsiteY1" fmla="*/ 0 h 838200"/>
              <a:gd name="connsiteX2" fmla="*/ 9144000 w 9144000"/>
              <a:gd name="connsiteY2" fmla="*/ 838200 h 838200"/>
              <a:gd name="connsiteX3" fmla="*/ 0 w 9144000"/>
              <a:gd name="connsiteY3" fmla="*/ 838200 h 838200"/>
              <a:gd name="connsiteX4" fmla="*/ 0 w 9144000"/>
              <a:gd name="connsiteY4" fmla="*/ 0 h 838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38200">
                <a:moveTo>
                  <a:pt x="0" y="0"/>
                </a:moveTo>
                <a:lnTo>
                  <a:pt x="9144000" y="0"/>
                </a:lnTo>
                <a:lnTo>
                  <a:pt x="9144000" y="838200"/>
                </a:lnTo>
                <a:lnTo>
                  <a:pt x="0" y="8382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33"/>
          </a:p>
        </p:txBody>
      </p:sp>
      <p:sp>
        <p:nvSpPr>
          <p:cNvPr id="8" name="Freeform 3"/>
          <p:cNvSpPr/>
          <p:nvPr/>
        </p:nvSpPr>
        <p:spPr>
          <a:xfrm>
            <a:off x="7548145" y="2649649"/>
            <a:ext cx="1036218" cy="51500"/>
          </a:xfrm>
          <a:custGeom>
            <a:avLst/>
            <a:gdLst>
              <a:gd name="connsiteX0" fmla="*/ 0 w 1142238"/>
              <a:gd name="connsiteY0" fmla="*/ 0 h 56769"/>
              <a:gd name="connsiteX1" fmla="*/ 0 w 1142238"/>
              <a:gd name="connsiteY1" fmla="*/ 56769 h 56769"/>
              <a:gd name="connsiteX2" fmla="*/ 1142238 w 1142238"/>
              <a:gd name="connsiteY2" fmla="*/ 56769 h 56769"/>
              <a:gd name="connsiteX3" fmla="*/ 1142238 w 1142238"/>
              <a:gd name="connsiteY3" fmla="*/ 0 h 56769"/>
              <a:gd name="connsiteX4" fmla="*/ 0 w 1142238"/>
              <a:gd name="connsiteY4" fmla="*/ 0 h 567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2238" h="56769">
                <a:moveTo>
                  <a:pt x="0" y="0"/>
                </a:moveTo>
                <a:lnTo>
                  <a:pt x="0" y="56769"/>
                </a:lnTo>
                <a:lnTo>
                  <a:pt x="1142238" y="56769"/>
                </a:lnTo>
                <a:lnTo>
                  <a:pt x="1142238" y="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33"/>
          </a:p>
        </p:txBody>
      </p:sp>
      <p:sp>
        <p:nvSpPr>
          <p:cNvPr id="9" name="Freeform 3"/>
          <p:cNvSpPr/>
          <p:nvPr/>
        </p:nvSpPr>
        <p:spPr>
          <a:xfrm>
            <a:off x="1948491" y="3438160"/>
            <a:ext cx="8295271" cy="760400"/>
          </a:xfrm>
          <a:custGeom>
            <a:avLst/>
            <a:gdLst>
              <a:gd name="connsiteX0" fmla="*/ 0 w 9144000"/>
              <a:gd name="connsiteY0" fmla="*/ 0 h 838200"/>
              <a:gd name="connsiteX1" fmla="*/ 9144000 w 9144000"/>
              <a:gd name="connsiteY1" fmla="*/ 0 h 838200"/>
              <a:gd name="connsiteX2" fmla="*/ 9144000 w 9144000"/>
              <a:gd name="connsiteY2" fmla="*/ 838200 h 838200"/>
              <a:gd name="connsiteX3" fmla="*/ 0 w 9144000"/>
              <a:gd name="connsiteY3" fmla="*/ 838200 h 838200"/>
              <a:gd name="connsiteX4" fmla="*/ 0 w 9144000"/>
              <a:gd name="connsiteY4" fmla="*/ 0 h 838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38200">
                <a:moveTo>
                  <a:pt x="0" y="0"/>
                </a:moveTo>
                <a:lnTo>
                  <a:pt x="9144000" y="0"/>
                </a:lnTo>
                <a:lnTo>
                  <a:pt x="9144000" y="838200"/>
                </a:lnTo>
                <a:lnTo>
                  <a:pt x="0" y="8382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33"/>
          </a:p>
        </p:txBody>
      </p:sp>
      <p:sp>
        <p:nvSpPr>
          <p:cNvPr id="10" name="Freeform 3"/>
          <p:cNvSpPr/>
          <p:nvPr/>
        </p:nvSpPr>
        <p:spPr>
          <a:xfrm>
            <a:off x="1948491" y="4215841"/>
            <a:ext cx="8295271" cy="760400"/>
          </a:xfrm>
          <a:custGeom>
            <a:avLst/>
            <a:gdLst>
              <a:gd name="connsiteX0" fmla="*/ 0 w 9144000"/>
              <a:gd name="connsiteY0" fmla="*/ 0 h 838200"/>
              <a:gd name="connsiteX1" fmla="*/ 9144000 w 9144000"/>
              <a:gd name="connsiteY1" fmla="*/ 0 h 838200"/>
              <a:gd name="connsiteX2" fmla="*/ 9144000 w 9144000"/>
              <a:gd name="connsiteY2" fmla="*/ 838200 h 838200"/>
              <a:gd name="connsiteX3" fmla="*/ 0 w 9144000"/>
              <a:gd name="connsiteY3" fmla="*/ 838200 h 838200"/>
              <a:gd name="connsiteX4" fmla="*/ 0 w 9144000"/>
              <a:gd name="connsiteY4" fmla="*/ 0 h 838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38200">
                <a:moveTo>
                  <a:pt x="0" y="0"/>
                </a:moveTo>
                <a:lnTo>
                  <a:pt x="9144000" y="0"/>
                </a:lnTo>
                <a:lnTo>
                  <a:pt x="9144000" y="838200"/>
                </a:lnTo>
                <a:lnTo>
                  <a:pt x="0" y="8382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33"/>
          </a:p>
        </p:txBody>
      </p:sp>
      <p:sp>
        <p:nvSpPr>
          <p:cNvPr id="11" name="Freeform 3"/>
          <p:cNvSpPr/>
          <p:nvPr/>
        </p:nvSpPr>
        <p:spPr>
          <a:xfrm>
            <a:off x="1948491" y="4993523"/>
            <a:ext cx="8295271" cy="760400"/>
          </a:xfrm>
          <a:custGeom>
            <a:avLst/>
            <a:gdLst>
              <a:gd name="connsiteX0" fmla="*/ 0 w 9144000"/>
              <a:gd name="connsiteY0" fmla="*/ 0 h 838200"/>
              <a:gd name="connsiteX1" fmla="*/ 9144000 w 9144000"/>
              <a:gd name="connsiteY1" fmla="*/ 0 h 838200"/>
              <a:gd name="connsiteX2" fmla="*/ 9144000 w 9144000"/>
              <a:gd name="connsiteY2" fmla="*/ 838200 h 838200"/>
              <a:gd name="connsiteX3" fmla="*/ 0 w 9144000"/>
              <a:gd name="connsiteY3" fmla="*/ 838200 h 838200"/>
              <a:gd name="connsiteX4" fmla="*/ 0 w 9144000"/>
              <a:gd name="connsiteY4" fmla="*/ 0 h 838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38200">
                <a:moveTo>
                  <a:pt x="0" y="0"/>
                </a:moveTo>
                <a:lnTo>
                  <a:pt x="9144000" y="0"/>
                </a:lnTo>
                <a:lnTo>
                  <a:pt x="9144000" y="838200"/>
                </a:lnTo>
                <a:lnTo>
                  <a:pt x="0" y="8382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33"/>
          </a:p>
        </p:txBody>
      </p:sp>
      <p:sp>
        <p:nvSpPr>
          <p:cNvPr id="12" name="Freeform 3"/>
          <p:cNvSpPr/>
          <p:nvPr/>
        </p:nvSpPr>
        <p:spPr>
          <a:xfrm>
            <a:off x="1948491" y="5771205"/>
            <a:ext cx="8295271" cy="760400"/>
          </a:xfrm>
          <a:custGeom>
            <a:avLst/>
            <a:gdLst>
              <a:gd name="connsiteX0" fmla="*/ 0 w 9144000"/>
              <a:gd name="connsiteY0" fmla="*/ 0 h 838200"/>
              <a:gd name="connsiteX1" fmla="*/ 9144000 w 9144000"/>
              <a:gd name="connsiteY1" fmla="*/ 0 h 838200"/>
              <a:gd name="connsiteX2" fmla="*/ 9144000 w 9144000"/>
              <a:gd name="connsiteY2" fmla="*/ 838199 h 838200"/>
              <a:gd name="connsiteX3" fmla="*/ 0 w 9144000"/>
              <a:gd name="connsiteY3" fmla="*/ 838199 h 838200"/>
              <a:gd name="connsiteX4" fmla="*/ 0 w 9144000"/>
              <a:gd name="connsiteY4" fmla="*/ 0 h 838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38200">
                <a:moveTo>
                  <a:pt x="0" y="0"/>
                </a:moveTo>
                <a:lnTo>
                  <a:pt x="9144000" y="0"/>
                </a:lnTo>
                <a:lnTo>
                  <a:pt x="9144000" y="838199"/>
                </a:lnTo>
                <a:lnTo>
                  <a:pt x="0" y="838199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33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2255" y="3272024"/>
            <a:ext cx="1739703" cy="278813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374650" y="599103"/>
            <a:ext cx="8076368" cy="105926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2812"/>
              </a:lnSpc>
              <a:tabLst>
                <a:tab pos="1474744" algn="l"/>
              </a:tabLst>
            </a:pPr>
            <a:r>
              <a:rPr lang="en-US" altLang="zh-CN" sz="1633" dirty="0"/>
              <a:t>	</a:t>
            </a:r>
            <a:r>
              <a:rPr lang="en-US" altLang="zh-CN" sz="2901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Spiegazione degli errori speculari</a:t>
            </a:r>
          </a:p>
          <a:p>
            <a:pPr>
              <a:lnSpc>
                <a:spcPts val="907"/>
              </a:lnSpc>
            </a:pPr>
            <a:endParaRPr lang="en-US" altLang="zh-CN" sz="1633" dirty="0"/>
          </a:p>
          <a:p>
            <a:pPr>
              <a:lnSpc>
                <a:spcPts val="2087"/>
              </a:lnSpc>
              <a:tabLst>
                <a:tab pos="1474744" algn="l"/>
              </a:tabLst>
            </a:pPr>
            <a:r>
              <a:rPr lang="it-IT" sz="1814" dirty="0"/>
              <a:t>• Il nostro cervello contiene un meccanismo di riconoscimento visivo invariante, che si è evoluto per riconoscere oggetti e volti, indipendentemente dal loro orientamento.</a:t>
            </a:r>
            <a:endParaRPr lang="en-US" altLang="zh-CN" sz="1813" dirty="0">
              <a:solidFill>
                <a:srgbClr val="000000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2489861" y="6048635"/>
            <a:ext cx="1840760" cy="43197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52"/>
              </a:lnSpc>
              <a:tabLst>
                <a:tab pos="161300" algn="l"/>
              </a:tabLst>
            </a:pPr>
            <a:r>
              <a:rPr lang="en-US" altLang="zh-CN" sz="1453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Innescamento</a:t>
            </a:r>
            <a:r>
              <a:rPr lang="en-US" altLang="zh-CN" sz="1453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1453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speculare</a:t>
            </a:r>
            <a:endParaRPr lang="en-US" altLang="zh-CN" sz="1453" dirty="0">
              <a:solidFill>
                <a:srgbClr val="000000"/>
              </a:solidFill>
              <a:latin typeface="Calibri" pitchFamily="18" charset="0"/>
              <a:cs typeface="Calibri" pitchFamily="18" charset="0"/>
            </a:endParaRPr>
          </a:p>
          <a:p>
            <a:pPr>
              <a:lnSpc>
                <a:spcPts val="1452"/>
              </a:lnSpc>
              <a:tabLst>
                <a:tab pos="161300" algn="l"/>
              </a:tabLst>
            </a:pPr>
            <a:r>
              <a:rPr lang="en-US" altLang="zh-CN" sz="1453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per le </a:t>
            </a:r>
            <a:r>
              <a:rPr lang="en-US" altLang="zh-CN" sz="1453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immagini</a:t>
            </a:r>
            <a:endParaRPr lang="en-US" altLang="zh-CN" sz="1453" dirty="0">
              <a:solidFill>
                <a:srgbClr val="000000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4431248" y="3408166"/>
            <a:ext cx="5115417" cy="272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2953" tIns="41476" rIns="82953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82954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177" u="sng" dirty="0">
                <a:ea typeface="Courier New" charset="0"/>
              </a:rPr>
              <a:t>Questa generalizzazione speculare deve essere disappresa quando impariamo a leggere</a:t>
            </a:r>
            <a:r>
              <a:rPr lang="it-IT" altLang="it-IT" sz="2177" dirty="0">
                <a:ea typeface="Courier New" charset="0"/>
              </a:rPr>
              <a:t>.</a:t>
            </a:r>
          </a:p>
          <a:p>
            <a:pPr defTabSz="82954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177" dirty="0">
                <a:ea typeface="Courier New" charset="0"/>
              </a:rPr>
              <a:t>Impariamo a riconoscere le lettere con la regione che presenta la più grande capacità di generalizzazione in immagine speculare.</a:t>
            </a:r>
          </a:p>
          <a:p>
            <a:pPr defTabSz="82954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177" dirty="0">
                <a:ea typeface="Courier New" charset="0"/>
              </a:rPr>
              <a:t>Non sorprende che tutti i bambini abbiano difficoltà con le lettere speculari</a:t>
            </a:r>
            <a:r>
              <a:rPr lang="it-IT" altLang="it-IT" sz="2177" dirty="0"/>
              <a:t>.</a:t>
            </a:r>
            <a:endParaRPr lang="it-IT" altLang="it-IT" sz="4355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5888492" y="2199454"/>
            <a:ext cx="2695871" cy="53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903" b="1" dirty="0"/>
              <a:t>MAMMA</a:t>
            </a:r>
            <a:endParaRPr lang="it-IT" sz="1633" b="1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7548145" y="2199454"/>
            <a:ext cx="1658582" cy="53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903" b="1" dirty="0"/>
              <a:t>AMMAM</a:t>
            </a:r>
          </a:p>
        </p:txBody>
      </p:sp>
      <p:pic>
        <p:nvPicPr>
          <p:cNvPr id="5122" name="Picture 2" descr="Risultato immagini per silhouette faccia">
            <a:extLst>
              <a:ext uri="{FF2B5EF4-FFF2-40B4-BE49-F238E27FC236}">
                <a16:creationId xmlns:a16="http://schemas.microsoft.com/office/drawing/2014/main" id="{3DA021B0-4AAA-064C-A329-CF7226A48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32" y="1694528"/>
            <a:ext cx="1683875" cy="137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Risultato immagini per silhouette faccia">
            <a:extLst>
              <a:ext uri="{FF2B5EF4-FFF2-40B4-BE49-F238E27FC236}">
                <a16:creationId xmlns:a16="http://schemas.microsoft.com/office/drawing/2014/main" id="{15F5EA44-77EB-CA4E-8B00-65AA9FEA7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6129" y="1694528"/>
            <a:ext cx="1683874" cy="137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5170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6844" y="311073"/>
            <a:ext cx="8318313" cy="623297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832991" y="413213"/>
            <a:ext cx="6526017" cy="64889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12"/>
              </a:lnSpc>
              <a:tabLst>
                <a:tab pos="264993" algn="l"/>
                <a:tab pos="1175187" algn="l"/>
                <a:tab pos="2580803" algn="l"/>
              </a:tabLst>
            </a:pPr>
            <a:r>
              <a:rPr lang="it-IT" sz="2903" dirty="0"/>
              <a:t>Circuiti cerebrali e apprendimento:</a:t>
            </a:r>
            <a:r>
              <a:rPr lang="en-US" altLang="zh-CN" sz="254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 la </a:t>
            </a:r>
            <a:r>
              <a:rPr lang="en-US" altLang="zh-CN" sz="2542" u="sng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lettura</a:t>
            </a:r>
            <a:endParaRPr lang="en-US" altLang="zh-CN" sz="1633" dirty="0"/>
          </a:p>
          <a:p>
            <a:pPr>
              <a:lnSpc>
                <a:spcPts val="1905"/>
              </a:lnSpc>
              <a:tabLst>
                <a:tab pos="264993" algn="l"/>
                <a:tab pos="1175187" algn="l"/>
                <a:tab pos="2580803" algn="l"/>
              </a:tabLst>
            </a:pPr>
            <a:r>
              <a:rPr lang="en-US" altLang="zh-CN" sz="1633" dirty="0"/>
              <a:t>	</a:t>
            </a:r>
            <a:endParaRPr lang="en-US" altLang="zh-CN" sz="1633" dirty="0">
              <a:solidFill>
                <a:srgbClr val="000000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2208638" y="3092510"/>
            <a:ext cx="1859629" cy="66569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1633"/>
              </a:lnSpc>
            </a:pPr>
            <a:endParaRPr lang="en-US" altLang="zh-CN" sz="1633" dirty="0">
              <a:solidFill>
                <a:srgbClr val="000000"/>
              </a:solidFill>
              <a:latin typeface="Calibri" pitchFamily="18" charset="0"/>
              <a:cs typeface="Calibri" pitchFamily="18" charset="0"/>
            </a:endParaRPr>
          </a:p>
          <a:p>
            <a:pPr>
              <a:lnSpc>
                <a:spcPts val="1633"/>
              </a:lnSpc>
            </a:pPr>
            <a:r>
              <a:rPr lang="en-US" altLang="zh-CN" sz="1633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Regioni</a:t>
            </a:r>
            <a:r>
              <a:rPr lang="en-US" altLang="zh-CN" sz="1633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1633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coinvolte</a:t>
            </a:r>
            <a:r>
              <a:rPr lang="en-US" altLang="zh-CN" sz="1633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1633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nel</a:t>
            </a:r>
            <a:endParaRPr lang="en-US" altLang="zh-CN" sz="1633" dirty="0">
              <a:solidFill>
                <a:srgbClr val="000000"/>
              </a:solidFill>
              <a:latin typeface="Calibri" pitchFamily="18" charset="0"/>
              <a:cs typeface="Calibri" pitchFamily="18" charset="0"/>
            </a:endParaRPr>
          </a:p>
          <a:p>
            <a:pPr>
              <a:lnSpc>
                <a:spcPts val="1633"/>
              </a:lnSpc>
            </a:pPr>
            <a:r>
              <a:rPr lang="en-US" altLang="zh-CN" sz="1633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linguaggio</a:t>
            </a:r>
            <a:r>
              <a:rPr lang="en-US" altLang="zh-CN" sz="1633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1633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parlato</a:t>
            </a:r>
            <a:endParaRPr lang="en-US" altLang="zh-CN" sz="1633" dirty="0">
              <a:solidFill>
                <a:srgbClr val="000000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6199691" y="2511624"/>
            <a:ext cx="3497561" cy="321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33"/>
              </a:lnSpc>
              <a:tabLst>
                <a:tab pos="34564" algn="l"/>
                <a:tab pos="1843430" algn="l"/>
                <a:tab pos="1947123" algn="l"/>
                <a:tab pos="2004731" algn="l"/>
              </a:tabLst>
            </a:pPr>
            <a:r>
              <a:rPr lang="en-US" altLang="zh-CN" sz="1633" dirty="0"/>
              <a:t>			</a:t>
            </a:r>
            <a:r>
              <a:rPr lang="en-US" altLang="zh-CN" sz="1633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Rappresentazione</a:t>
            </a:r>
            <a:endParaRPr lang="en-US" altLang="zh-CN" sz="1633" dirty="0">
              <a:solidFill>
                <a:srgbClr val="000000"/>
              </a:solidFill>
              <a:latin typeface="Calibri" pitchFamily="18" charset="0"/>
              <a:cs typeface="Calibri" pitchFamily="18" charset="0"/>
            </a:endParaRPr>
          </a:p>
          <a:p>
            <a:pPr>
              <a:lnSpc>
                <a:spcPts val="1633"/>
              </a:lnSpc>
              <a:tabLst>
                <a:tab pos="34564" algn="l"/>
                <a:tab pos="1843430" algn="l"/>
                <a:tab pos="1947123" algn="l"/>
                <a:tab pos="2004731" algn="l"/>
              </a:tabLst>
            </a:pPr>
            <a:r>
              <a:rPr lang="en-US" altLang="zh-CN" sz="1633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			</a:t>
            </a:r>
            <a:r>
              <a:rPr lang="en-US" altLang="zh-CN" sz="1633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dei</a:t>
            </a:r>
            <a:r>
              <a:rPr lang="en-US" altLang="zh-CN" sz="1633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1633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fonemi</a:t>
            </a:r>
            <a:endParaRPr lang="en-US" altLang="zh-CN" sz="1633" dirty="0">
              <a:solidFill>
                <a:srgbClr val="000000"/>
              </a:solidFill>
              <a:latin typeface="Calibri" pitchFamily="18" charset="0"/>
              <a:cs typeface="Calibri" pitchFamily="18" charset="0"/>
            </a:endParaRPr>
          </a:p>
          <a:p>
            <a:pPr>
              <a:lnSpc>
                <a:spcPts val="1905"/>
              </a:lnSpc>
              <a:tabLst>
                <a:tab pos="34564" algn="l"/>
                <a:tab pos="1843430" algn="l"/>
                <a:tab pos="1947123" algn="l"/>
                <a:tab pos="2004731" algn="l"/>
              </a:tabLst>
            </a:pPr>
            <a:r>
              <a:rPr lang="en-US" altLang="zh-CN" sz="1633" dirty="0"/>
              <a:t>		</a:t>
            </a:r>
            <a:r>
              <a:rPr lang="en-US" altLang="zh-CN" sz="1633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planum</a:t>
            </a:r>
            <a:r>
              <a:rPr lang="en-US" altLang="zh-CN" sz="16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33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temporale</a:t>
            </a:r>
          </a:p>
          <a:p>
            <a:pPr>
              <a:lnSpc>
                <a:spcPts val="907"/>
              </a:lnSpc>
            </a:pPr>
            <a:endParaRPr lang="en-US" altLang="zh-CN" sz="1633" dirty="0"/>
          </a:p>
          <a:p>
            <a:pPr>
              <a:lnSpc>
                <a:spcPts val="907"/>
              </a:lnSpc>
            </a:pPr>
            <a:endParaRPr lang="en-US" altLang="zh-CN" sz="1633" dirty="0"/>
          </a:p>
          <a:p>
            <a:pPr>
              <a:lnSpc>
                <a:spcPts val="907"/>
              </a:lnSpc>
            </a:pPr>
            <a:endParaRPr lang="en-US" altLang="zh-CN" sz="1633" dirty="0"/>
          </a:p>
          <a:p>
            <a:pPr>
              <a:lnSpc>
                <a:spcPts val="907"/>
              </a:lnSpc>
            </a:pPr>
            <a:endParaRPr lang="en-US" altLang="zh-CN" sz="1633" dirty="0"/>
          </a:p>
          <a:p>
            <a:pPr>
              <a:lnSpc>
                <a:spcPts val="907"/>
              </a:lnSpc>
            </a:pPr>
            <a:endParaRPr lang="en-US" altLang="zh-CN" sz="1633" dirty="0"/>
          </a:p>
          <a:p>
            <a:pPr>
              <a:lnSpc>
                <a:spcPts val="907"/>
              </a:lnSpc>
            </a:pPr>
            <a:endParaRPr lang="en-US" altLang="zh-CN" sz="1633" dirty="0"/>
          </a:p>
          <a:p>
            <a:pPr>
              <a:lnSpc>
                <a:spcPts val="907"/>
              </a:lnSpc>
            </a:pPr>
            <a:endParaRPr lang="en-US" altLang="zh-CN" sz="1633" dirty="0"/>
          </a:p>
          <a:p>
            <a:pPr>
              <a:lnSpc>
                <a:spcPts val="907"/>
              </a:lnSpc>
            </a:pPr>
            <a:endParaRPr lang="en-US" altLang="zh-CN" sz="1633" dirty="0"/>
          </a:p>
          <a:p>
            <a:pPr>
              <a:lnSpc>
                <a:spcPts val="907"/>
              </a:lnSpc>
            </a:pPr>
            <a:endParaRPr lang="en-US" altLang="zh-CN" sz="1633" dirty="0"/>
          </a:p>
          <a:p>
            <a:pPr>
              <a:lnSpc>
                <a:spcPts val="907"/>
              </a:lnSpc>
            </a:pPr>
            <a:endParaRPr lang="en-US" altLang="zh-CN" sz="1633" dirty="0"/>
          </a:p>
          <a:p>
            <a:pPr>
              <a:lnSpc>
                <a:spcPts val="907"/>
              </a:lnSpc>
            </a:pPr>
            <a:endParaRPr lang="en-US" altLang="zh-CN" sz="1633" dirty="0"/>
          </a:p>
          <a:p>
            <a:pPr>
              <a:lnSpc>
                <a:spcPts val="907"/>
              </a:lnSpc>
            </a:pPr>
            <a:endParaRPr lang="en-US" altLang="zh-CN" sz="1633" dirty="0"/>
          </a:p>
          <a:p>
            <a:pPr>
              <a:lnSpc>
                <a:spcPts val="907"/>
              </a:lnSpc>
            </a:pPr>
            <a:endParaRPr lang="en-US" altLang="zh-CN" sz="1633" dirty="0"/>
          </a:p>
          <a:p>
            <a:pPr>
              <a:lnSpc>
                <a:spcPts val="907"/>
              </a:lnSpc>
            </a:pPr>
            <a:endParaRPr lang="en-US" altLang="zh-CN" sz="1633" dirty="0"/>
          </a:p>
          <a:p>
            <a:pPr>
              <a:lnSpc>
                <a:spcPts val="1633"/>
              </a:lnSpc>
              <a:tabLst>
                <a:tab pos="34564" algn="l"/>
                <a:tab pos="1843430" algn="l"/>
                <a:tab pos="1947123" algn="l"/>
                <a:tab pos="2004731" algn="l"/>
              </a:tabLst>
            </a:pPr>
            <a:r>
              <a:rPr lang="en-US" altLang="zh-CN" sz="1633" dirty="0"/>
              <a:t>			</a:t>
            </a:r>
            <a:r>
              <a:rPr lang="en-US" altLang="zh-CN" sz="1633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corteccia</a:t>
            </a:r>
            <a:r>
              <a:rPr lang="en-US" altLang="zh-CN" sz="1633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 visive</a:t>
            </a:r>
          </a:p>
          <a:p>
            <a:pPr>
              <a:lnSpc>
                <a:spcPts val="907"/>
              </a:lnSpc>
            </a:pPr>
            <a:endParaRPr lang="en-US" altLang="zh-CN" sz="1633" dirty="0"/>
          </a:p>
          <a:p>
            <a:pPr>
              <a:lnSpc>
                <a:spcPts val="907"/>
              </a:lnSpc>
            </a:pPr>
            <a:endParaRPr lang="en-US" altLang="zh-CN" sz="1633" dirty="0"/>
          </a:p>
          <a:p>
            <a:pPr>
              <a:lnSpc>
                <a:spcPts val="1724"/>
              </a:lnSpc>
              <a:tabLst>
                <a:tab pos="34564" algn="l"/>
                <a:tab pos="1843430" algn="l"/>
                <a:tab pos="1947123" algn="l"/>
                <a:tab pos="2004731" algn="l"/>
              </a:tabLst>
            </a:pPr>
            <a:r>
              <a:rPr lang="en-US" altLang="zh-CN" sz="1633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Rappresentazione</a:t>
            </a:r>
            <a:r>
              <a:rPr lang="en-US" altLang="zh-CN" sz="1633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1633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dei</a:t>
            </a:r>
            <a:r>
              <a:rPr lang="en-US" altLang="zh-CN" sz="1633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1633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grafemi</a:t>
            </a:r>
            <a:r>
              <a:rPr lang="en-US" altLang="zh-CN" sz="1633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:</a:t>
            </a:r>
          </a:p>
          <a:p>
            <a:pPr>
              <a:lnSpc>
                <a:spcPts val="1905"/>
              </a:lnSpc>
              <a:tabLst>
                <a:tab pos="34564" algn="l"/>
                <a:tab pos="1843430" algn="l"/>
                <a:tab pos="1947123" algn="l"/>
                <a:tab pos="2004731" algn="l"/>
              </a:tabLst>
            </a:pPr>
            <a:r>
              <a:rPr lang="en-US" altLang="zh-CN" sz="1633" dirty="0"/>
              <a:t>	</a:t>
            </a:r>
            <a:r>
              <a:rPr lang="en-US" altLang="zh-CN" sz="1633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area </a:t>
            </a:r>
            <a:r>
              <a:rPr lang="en-US" altLang="zh-CN" sz="1633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occipito‐temporale</a:t>
            </a:r>
            <a:r>
              <a:rPr lang="en-US" altLang="zh-CN" sz="1633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 ventrale</a:t>
            </a:r>
          </a:p>
        </p:txBody>
      </p:sp>
    </p:spTree>
    <p:extLst>
      <p:ext uri="{BB962C8B-B14F-4D97-AF65-F5344CB8AC3E}">
        <p14:creationId xmlns:p14="http://schemas.microsoft.com/office/powerpoint/2010/main" val="4963474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480933" y="726064"/>
            <a:ext cx="5668435" cy="5676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1079" indent="-311079">
              <a:buAutoNum type="arabicPeriod"/>
            </a:pPr>
            <a:r>
              <a:rPr lang="it-IT" sz="2177" u="sng" dirty="0">
                <a:latin typeface="Calibri" charset="0"/>
                <a:ea typeface="Calibri" charset="0"/>
                <a:cs typeface="Times New Roman" charset="0"/>
              </a:rPr>
              <a:t>La lettura è influenzata dalla scrittura</a:t>
            </a:r>
            <a:r>
              <a:rPr lang="it-IT" sz="2177" dirty="0">
                <a:latin typeface="Calibri" charset="0"/>
                <a:ea typeface="Calibri" charset="0"/>
                <a:cs typeface="Times New Roman" charset="0"/>
              </a:rPr>
              <a:t>: i programmi motori e le esperienze sensoriali legate allo scrivere sono attivate durante la lettura.</a:t>
            </a:r>
          </a:p>
          <a:p>
            <a:pPr marL="311079" indent="-311079">
              <a:buAutoNum type="arabicPeriod"/>
            </a:pPr>
            <a:r>
              <a:rPr lang="it-IT" sz="2177" dirty="0">
                <a:latin typeface="Calibri" charset="0"/>
                <a:ea typeface="Calibri" charset="0"/>
                <a:cs typeface="Times New Roman" charset="0"/>
              </a:rPr>
              <a:t>Le esperienze legate alla scrittura manuale sono ben diverse rispetto a quelle legate all’uso di una tastiera digitale.</a:t>
            </a:r>
          </a:p>
          <a:p>
            <a:pPr marL="311079" indent="-311079">
              <a:buAutoNum type="arabicPeriod"/>
            </a:pPr>
            <a:r>
              <a:rPr lang="it-IT" sz="2177" u="sng" dirty="0">
                <a:latin typeface="Calibri" charset="0"/>
                <a:ea typeface="Calibri" charset="0"/>
                <a:cs typeface="Times New Roman" charset="0"/>
              </a:rPr>
              <a:t>L’allenamento alla scrittura manuale comporta un miglior riconoscimento delle parole scritte rispetto alla digitazione</a:t>
            </a:r>
            <a:r>
              <a:rPr lang="it-IT" sz="2177" dirty="0">
                <a:latin typeface="Calibri" charset="0"/>
                <a:ea typeface="Calibri" charset="0"/>
                <a:cs typeface="Times New Roman" charset="0"/>
              </a:rPr>
              <a:t>.</a:t>
            </a:r>
          </a:p>
          <a:p>
            <a:pPr marL="311079" indent="-311079">
              <a:buAutoNum type="arabicPeriod"/>
            </a:pPr>
            <a:r>
              <a:rPr lang="it-IT" sz="2177" dirty="0" err="1">
                <a:latin typeface="Calibri" charset="0"/>
                <a:ea typeface="Calibri" charset="0"/>
                <a:cs typeface="Times New Roman" charset="0"/>
              </a:rPr>
              <a:t>FMRi</a:t>
            </a:r>
            <a:r>
              <a:rPr lang="it-IT" sz="2177" dirty="0">
                <a:latin typeface="Calibri" charset="0"/>
                <a:ea typeface="Calibri" charset="0"/>
                <a:cs typeface="Times New Roman" charset="0"/>
              </a:rPr>
              <a:t> indica che </a:t>
            </a:r>
            <a:r>
              <a:rPr lang="it-IT" sz="2177" dirty="0">
                <a:solidFill>
                  <a:srgbClr val="0070C0"/>
                </a:solidFill>
                <a:latin typeface="Calibri" charset="0"/>
                <a:ea typeface="Calibri" charset="0"/>
                <a:cs typeface="Times New Roman" charset="0"/>
              </a:rPr>
              <a:t>il riconoscimento visivo delle lettere attiva le aree motorie solo quando i bambini hanno praticato la scrittura manuale</a:t>
            </a:r>
            <a:r>
              <a:rPr lang="it-IT" sz="2177" dirty="0">
                <a:latin typeface="Calibri" charset="0"/>
                <a:ea typeface="Calibri" charset="0"/>
                <a:cs typeface="Times New Roman" charset="0"/>
              </a:rPr>
              <a:t>, non quella digitale.</a:t>
            </a:r>
          </a:p>
          <a:p>
            <a:pPr marL="311079" indent="-311079">
              <a:buAutoNum type="arabicPeriod"/>
            </a:pPr>
            <a:r>
              <a:rPr lang="it-IT" sz="2177" dirty="0">
                <a:latin typeface="Calibri" charset="0"/>
                <a:ea typeface="Calibri" charset="0"/>
                <a:cs typeface="Times New Roman" charset="0"/>
              </a:rPr>
              <a:t>Le esperienze sensorimotorie facilitano l’apprendimento</a:t>
            </a:r>
          </a:p>
          <a:p>
            <a:r>
              <a:rPr lang="en-US" sz="1452" dirty="0">
                <a:latin typeface="Calibri" charset="0"/>
                <a:ea typeface="Calibri" charset="0"/>
                <a:cs typeface="Times New Roman" charset="0"/>
              </a:rPr>
              <a:t>Kiefer e </a:t>
            </a:r>
            <a:r>
              <a:rPr lang="en-US" sz="1452" dirty="0" err="1">
                <a:latin typeface="Calibri" charset="0"/>
                <a:ea typeface="Calibri" charset="0"/>
                <a:cs typeface="Times New Roman" charset="0"/>
              </a:rPr>
              <a:t>TrumppTrends</a:t>
            </a:r>
            <a:r>
              <a:rPr lang="en-US" sz="1452" dirty="0">
                <a:latin typeface="Calibri" charset="0"/>
                <a:ea typeface="Calibri" charset="0"/>
                <a:cs typeface="Times New Roman" charset="0"/>
              </a:rPr>
              <a:t> in Neuroscience and Education, 1, 15-20, 2012</a:t>
            </a:r>
            <a:endParaRPr lang="it-IT" sz="1452" dirty="0"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432255" y="249147"/>
            <a:ext cx="698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Scrittura manuale vs scrittura digitale e lettura</a:t>
            </a:r>
          </a:p>
        </p:txBody>
      </p:sp>
      <p:pic>
        <p:nvPicPr>
          <p:cNvPr id="5" name="Immagine 4"/>
          <p:cNvPicPr/>
          <p:nvPr/>
        </p:nvPicPr>
        <p:blipFill>
          <a:blip r:embed="rId2"/>
          <a:stretch>
            <a:fillRect/>
          </a:stretch>
        </p:blipFill>
        <p:spPr>
          <a:xfrm>
            <a:off x="7835340" y="2092325"/>
            <a:ext cx="3157536" cy="1810168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A719787-1A78-6644-B50F-939A78E88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34621841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30338" y="431680"/>
            <a:ext cx="4365663" cy="6059800"/>
          </a:xfrm>
        </p:spPr>
        <p:txBody>
          <a:bodyPr>
            <a:normAutofit/>
          </a:bodyPr>
          <a:lstStyle/>
          <a:p>
            <a:pPr algn="l"/>
            <a:r>
              <a:rPr lang="it-IT" sz="3200" dirty="0">
                <a:latin typeface="+mn-lt"/>
              </a:rPr>
              <a:t>Lettura e ascolto</a:t>
            </a:r>
            <a:br>
              <a:rPr lang="it-IT" dirty="0"/>
            </a:br>
            <a:r>
              <a:rPr lang="it-IT" sz="2394" dirty="0"/>
              <a:t>La </a:t>
            </a:r>
            <a:r>
              <a:rPr lang="it-IT" sz="2394" b="1" dirty="0"/>
              <a:t>lettura</a:t>
            </a:r>
            <a:r>
              <a:rPr lang="it-IT" sz="2394" dirty="0"/>
              <a:t> implica un uso massiccio della cosiddetta </a:t>
            </a:r>
            <a:r>
              <a:rPr lang="it-IT" sz="2394" u="sng" dirty="0"/>
              <a:t>memoria di lavoro</a:t>
            </a:r>
            <a:r>
              <a:rPr lang="it-IT" sz="2394" dirty="0"/>
              <a:t>, </a:t>
            </a:r>
            <a:r>
              <a:rPr lang="it-IT" sz="2394" u="sng" dirty="0"/>
              <a:t>l’ascolto è meno impegnativo </a:t>
            </a:r>
            <a:r>
              <a:rPr lang="it-IT" sz="2394" dirty="0"/>
              <a:t>e richiede, per usare un’analogia informatica, meno risorse mnemoniche.</a:t>
            </a:r>
            <a:br>
              <a:rPr lang="it-IT" sz="2394" dirty="0"/>
            </a:br>
            <a:r>
              <a:rPr lang="it-IT" sz="2394" dirty="0"/>
              <a:t>Rispetto alla lettura </a:t>
            </a:r>
            <a:r>
              <a:rPr lang="it-IT" sz="2394" u="sng" dirty="0"/>
              <a:t>il cervello è meno impegnato nell’ascolto</a:t>
            </a:r>
            <a:r>
              <a:rPr lang="it-IT" sz="2394" dirty="0"/>
              <a:t>, più libero di aggirarsi nei paesaggi creati dalla nostra </a:t>
            </a:r>
            <a:r>
              <a:rPr lang="it-IT" sz="2394" u="sng" dirty="0"/>
              <a:t>immaginazione</a:t>
            </a:r>
            <a:r>
              <a:rPr lang="it-IT" sz="2394" dirty="0"/>
              <a:t> in risposta alla narrazione. 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D5E828F-4C75-E247-B7B9-EFAA6F31D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342" y="1694525"/>
            <a:ext cx="2769264" cy="3534108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C1536A5-0CD6-FC4F-81EF-ED4A3A396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2048413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8429" y="2466916"/>
            <a:ext cx="3498811" cy="1354217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it-IT" sz="4400" cap="all" spc="-35" dirty="0">
                <a:solidFill>
                  <a:schemeClr val="bg1"/>
                </a:solidFill>
                <a:latin typeface="+mj-lt"/>
                <a:cs typeface="Calibri"/>
              </a:rPr>
              <a:t>10. La riserva cognitiva</a:t>
            </a:r>
            <a:endParaRPr sz="4400" cap="all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94120" y="1613476"/>
            <a:ext cx="4419600" cy="2824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F16D931-F108-E844-B406-A64C97B05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0F48F8C-52E9-634D-A2CA-656749B7ACA6}"/>
              </a:ext>
            </a:extLst>
          </p:cNvPr>
          <p:cNvSpPr txBox="1"/>
          <p:nvPr/>
        </p:nvSpPr>
        <p:spPr>
          <a:xfrm>
            <a:off x="6294120" y="1234440"/>
            <a:ext cx="4809451" cy="33375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589658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453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626101" y="5575301"/>
            <a:ext cx="3593035" cy="58990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6">
                <a:solidFill>
                  <a:srgbClr val="000000"/>
                </a:solidFill>
                <a:latin typeface="Calibri"/>
                <a:cs typeface="Calibri"/>
              </a:rPr>
              <a:t>La riserva cognitiva è ciò che viene</a:t>
            </a:r>
          </a:p>
          <a:p>
            <a:pPr>
              <a:lnSpc>
                <a:spcPts val="2300"/>
              </a:lnSpc>
            </a:pPr>
            <a:endParaRPr lang="en-CA" sz="2006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626100" y="5867400"/>
            <a:ext cx="4059894" cy="92333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CA" sz="2004">
                <a:solidFill>
                  <a:srgbClr val="000000"/>
                </a:solidFill>
                <a:latin typeface="Calibri"/>
                <a:cs typeface="Calibri"/>
              </a:rPr>
              <a:t>acquisito, appreso durante tutta la vita</a:t>
            </a:r>
            <a:br>
              <a:rPr lang="en-CA" sz="2004">
                <a:solidFill>
                  <a:srgbClr val="000000"/>
                </a:solidFill>
                <a:latin typeface="Times New Roman"/>
              </a:rPr>
            </a:br>
            <a:r>
              <a:rPr lang="en-CA" sz="2004">
                <a:solidFill>
                  <a:srgbClr val="000000"/>
                </a:solidFill>
                <a:latin typeface="Calibri"/>
                <a:cs typeface="Calibri"/>
              </a:rPr>
              <a:t>sulla base di tutte le esperienze vissute</a:t>
            </a:r>
          </a:p>
          <a:p>
            <a:pPr>
              <a:lnSpc>
                <a:spcPts val="24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8DFD7CE-10C8-BC45-80F3-E158DE0F1EC6}"/>
              </a:ext>
            </a:extLst>
          </p:cNvPr>
          <p:cNvSpPr txBox="1"/>
          <p:nvPr/>
        </p:nvSpPr>
        <p:spPr>
          <a:xfrm>
            <a:off x="3719736" y="404664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LA RISERVA COGNITIVA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FC91AC-EC46-7441-A61B-1A115A877B4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31871015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 idx="4294967295"/>
          </p:nvPr>
        </p:nvSpPr>
        <p:spPr>
          <a:xfrm>
            <a:off x="1981200" y="274637"/>
            <a:ext cx="8229600" cy="624998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sz="4000"/>
            </a:pPr>
            <a:r>
              <a:rPr lang="it-IT" dirty="0"/>
              <a:t>Se il cervello beneficia di un capitale accumulato in precedenza (riserva cognitiva), può compensare i danni che si manifestano inesorabilmente con l’età.</a:t>
            </a:r>
            <a:br>
              <a:rPr lang="it-IT" dirty="0"/>
            </a:br>
            <a:br>
              <a:rPr lang="it-IT" dirty="0"/>
            </a:br>
            <a:r>
              <a:rPr lang="it-IT" sz="3200" u="sng" dirty="0"/>
              <a:t>Esempio</a:t>
            </a:r>
            <a:r>
              <a:rPr lang="it-IT" sz="3200" dirty="0"/>
              <a:t>: le capacità cognitive di chi ha fatto precocemente pratica musicale si ripercuotano sulla terza età.</a:t>
            </a:r>
            <a:br>
              <a:rPr lang="it-IT" sz="3200" dirty="0"/>
            </a:br>
            <a:br>
              <a:rPr lang="it-IT" sz="3200" dirty="0"/>
            </a:br>
            <a:r>
              <a:rPr lang="it-IT" sz="1800" dirty="0"/>
              <a:t>Hanna-</a:t>
            </a:r>
            <a:r>
              <a:rPr lang="it-IT" sz="1800" dirty="0" err="1"/>
              <a:t>Pladdy</a:t>
            </a:r>
            <a:r>
              <a:rPr lang="it-IT" sz="1800" dirty="0"/>
              <a:t> B. e  </a:t>
            </a:r>
            <a:r>
              <a:rPr lang="it-IT" sz="1800" dirty="0" err="1"/>
              <a:t>MacKay</a:t>
            </a:r>
            <a:r>
              <a:rPr lang="it-IT" sz="1800" dirty="0"/>
              <a:t> A. The Relation </a:t>
            </a:r>
            <a:r>
              <a:rPr lang="it-IT" sz="1800" dirty="0" err="1"/>
              <a:t>Between</a:t>
            </a:r>
            <a:r>
              <a:rPr lang="it-IT" sz="1800" dirty="0"/>
              <a:t> </a:t>
            </a:r>
            <a:r>
              <a:rPr lang="it-IT" sz="1800" dirty="0" err="1"/>
              <a:t>Instrumental</a:t>
            </a:r>
            <a:r>
              <a:rPr lang="it-IT" sz="1800" dirty="0"/>
              <a:t> Musical Activity and Cognitive </a:t>
            </a:r>
            <a:r>
              <a:rPr lang="it-IT" sz="1800" dirty="0" err="1"/>
              <a:t>Aging</a:t>
            </a:r>
            <a:r>
              <a:rPr lang="it-IT" sz="1800" dirty="0"/>
              <a:t>," </a:t>
            </a:r>
            <a:r>
              <a:rPr lang="it-IT" sz="1800" u="sng" dirty="0" err="1"/>
              <a:t>Neuropsychology</a:t>
            </a:r>
            <a:r>
              <a:rPr lang="it-IT" sz="1800" dirty="0"/>
              <a:t>, 25, 3-11, 2011.</a:t>
            </a:r>
            <a:br>
              <a:rPr lang="it-IT" sz="1800" dirty="0"/>
            </a:b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88548740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D3C883-C6F1-F045-BDDF-E9BE63716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Alcuni comportamenti si strutturano durante la vita prenatale.</a:t>
            </a:r>
          </a:p>
        </p:txBody>
      </p:sp>
      <p:pic>
        <p:nvPicPr>
          <p:cNvPr id="4098" name="Picture 2" descr="prenatal life - Live Action News">
            <a:extLst>
              <a:ext uri="{FF2B5EF4-FFF2-40B4-BE49-F238E27FC236}">
                <a16:creationId xmlns:a16="http://schemas.microsoft.com/office/drawing/2014/main" id="{E67F6EDA-B5BF-9443-947E-96D8644A7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844" y="2280760"/>
            <a:ext cx="3252311" cy="325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59995AE-958F-7B48-A86A-1B881ACED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Alberto Oliverio</a:t>
            </a:r>
          </a:p>
        </p:txBody>
      </p:sp>
    </p:spTree>
    <p:extLst>
      <p:ext uri="{BB962C8B-B14F-4D97-AF65-F5344CB8AC3E}">
        <p14:creationId xmlns:p14="http://schemas.microsoft.com/office/powerpoint/2010/main" val="41811809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4942</Words>
  <Application>Microsoft Macintosh PowerPoint</Application>
  <PresentationFormat>Widescreen</PresentationFormat>
  <Paragraphs>410</Paragraphs>
  <Slides>87</Slides>
  <Notes>19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87</vt:i4>
      </vt:variant>
    </vt:vector>
  </HeadingPairs>
  <TitlesOfParts>
    <vt:vector size="96" baseType="lpstr">
      <vt:lpstr>Arial</vt:lpstr>
      <vt:lpstr>Arial Narrow</vt:lpstr>
      <vt:lpstr>Calibri</vt:lpstr>
      <vt:lpstr>Calibri Light</vt:lpstr>
      <vt:lpstr>Guardian Egyptian Web</vt:lpstr>
      <vt:lpstr>Tahoma</vt:lpstr>
      <vt:lpstr>Times New Roman</vt:lpstr>
      <vt:lpstr>Tema di Office</vt:lpstr>
      <vt:lpstr>ClipArt</vt:lpstr>
      <vt:lpstr>Presentazione standard di PowerPoint</vt:lpstr>
      <vt:lpstr>Presentazione standard di PowerPoint</vt:lpstr>
      <vt:lpstr>Presentazione standard di PowerPoint</vt:lpstr>
      <vt:lpstr>La sostanza grigia aumenta nel corso del primo anno e riguarda soprattutto le aree corticali sensorimotorie (frontali superiori, temporali inferiori e parietali). Anche la maturazione dell’ippocampo (posteriore) che consente di formare delle rappresentazioni mnestiche, prosegue tra i 4 e i 24 anni, il che contribuisce alla formazione dei ricordi</vt:lpstr>
      <vt:lpstr>Presentazione standard di PowerPoint</vt:lpstr>
      <vt:lpstr>1. DalLA FASE FETALE alla nascita</vt:lpstr>
      <vt:lpstr>Dalla fase fetale alla nascita</vt:lpstr>
      <vt:lpstr>Lo sviluppo del cervello</vt:lpstr>
      <vt:lpstr>Alcuni comportamenti si strutturano durante la vita prenatale.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neonato competente</vt:lpstr>
      <vt:lpstr>Il neonato competente</vt:lpstr>
      <vt:lpstr>Il neonato competente</vt:lpstr>
      <vt:lpstr>Il neonato competente</vt:lpstr>
      <vt:lpstr>Presentazione standard di PowerPoint</vt:lpstr>
      <vt:lpstr>2. Cervello e motricità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3. L’importanza dell’azione </vt:lpstr>
      <vt:lpstr>Presentazione standard di PowerPoint</vt:lpstr>
      <vt:lpstr>Il metodo Montessori e la motricità</vt:lpstr>
      <vt:lpstr>Presentazione standard di PowerPoint</vt:lpstr>
      <vt:lpstr>Presentazione standard di PowerPoint</vt:lpstr>
      <vt:lpstr>4. IMITAZIONE E Neuroni specchio</vt:lpstr>
      <vt:lpstr>L’imitazione</vt:lpstr>
      <vt:lpstr>Comprendiamo un’azione in quanto la sua rappresentazione motoria è attiva nel nostro cervello.</vt:lpstr>
      <vt:lpstr>APPRENDIMENTO OSSERVATIVO</vt:lpstr>
      <vt:lpstr>Presentazione standard di PowerPoint</vt:lpstr>
      <vt:lpstr>Neuroni specchio. Quando osserviamo un movimento si attiva una parte della nostra corteccia che si prepara ad eseguirlo</vt:lpstr>
      <vt:lpstr>Imitazione e apprendimento: localizzazione dei neuroni specchio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6. MOTRICITA’ E ESPERIENZA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Inibizione, flessibilità, aggiornamento.</vt:lpstr>
      <vt:lpstr>Presentazione standard di PowerPoint</vt:lpstr>
      <vt:lpstr>Presentazione standard di PowerPoint</vt:lpstr>
      <vt:lpstr>Presentazione standard di PowerPoint</vt:lpstr>
      <vt:lpstr>Apprendimento motorio 3.</vt:lpstr>
      <vt:lpstr>Apprendimento di sequenze e modifiche corticali (M1)</vt:lpstr>
      <vt:lpstr>Pratica prolungata … I VIOLINISTI</vt:lpstr>
      <vt:lpstr>Immaginazione</vt:lpstr>
      <vt:lpstr>Presentazione standard di PowerPoint</vt:lpstr>
      <vt:lpstr>Eseguire e immaginare un movimento</vt:lpstr>
      <vt:lpstr>Immaginazione = aumento di prestazione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Lettura e ascolto La lettura implica un uso massiccio della cosiddetta memoria di lavoro, l’ascolto è meno impegnativo e richiede, per usare un’analogia informatica, meno risorse mnemoniche. Rispetto alla lettura il cervello è meno impegnato nell’ascolto, più libero di aggirarsi nei paesaggi creati dalla nostra immaginazione in risposta alla narrazione. </vt:lpstr>
      <vt:lpstr>Presentazione standard di PowerPoint</vt:lpstr>
      <vt:lpstr>Presentazione standard di PowerPoint</vt:lpstr>
      <vt:lpstr>Se il cervello beneficia di un capitale accumulato in precedenza (riserva cognitiva), può compensare i danni che si manifestano inesorabilmente con l’età.  Esempio: le capacità cognitive di chi ha fatto precocemente pratica musicale si ripercuotano sulla terza età.  Hanna-Pladdy B. e  MacKay A. The Relation Between Instrumental Musical Activity and Cognitive Aging," Neuropsychology, 25, 3-11, 2011.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Alberto Oliverio</dc:creator>
  <cp:lastModifiedBy>Alberto Oliverio</cp:lastModifiedBy>
  <cp:revision>174</cp:revision>
  <dcterms:created xsi:type="dcterms:W3CDTF">2021-02-15T07:19:00Z</dcterms:created>
  <dcterms:modified xsi:type="dcterms:W3CDTF">2021-03-18T18:03:24Z</dcterms:modified>
</cp:coreProperties>
</file>