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71" r:id="rId4"/>
    <p:sldId id="266" r:id="rId5"/>
    <p:sldId id="267" r:id="rId6"/>
    <p:sldId id="270" r:id="rId7"/>
    <p:sldId id="269" r:id="rId8"/>
    <p:sldId id="268" r:id="rId9"/>
    <p:sldId id="272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66" d="100"/>
          <a:sy n="66" d="100"/>
        </p:scale>
        <p:origin x="612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B0FB88-0D69-4FA3-A364-BEC32B9D6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4FA1F4F-9EB4-4584-8F90-E074D4BB1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4FBB43-4FE9-4DCB-B107-79F9B6AA7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661F-7BED-4B44-9281-BF0D27896D4A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CB90FA-E7DD-4701-8A14-A0BBC406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29E204-981F-4FBC-9219-EC2E525FB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70DF-D03A-4EB5-A8B3-B580F7CCAC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2654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8365B5-7764-4E66-8B14-5DF5CA7E5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47F3210-C219-4E64-AD20-85E581F17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F750CE-8F4C-421E-8EEF-7FB52FE2A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661F-7BED-4B44-9281-BF0D27896D4A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1BD859-FCF5-4733-B162-8DE6A35E4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BDDE6F-87D8-477C-A4BE-CB326E44B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70DF-D03A-4EB5-A8B3-B580F7CCAC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9555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87EFE38-BF01-4789-9F98-B110AFFD8B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61AB456-179F-47D0-9B77-B6224EAD6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2D4DF5-B089-41F8-9350-CC87E1BCD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661F-7BED-4B44-9281-BF0D27896D4A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C1992E-C50A-40BD-806C-94A1C58BF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FBCB80-F1C2-4DA9-B5D8-B6226FF5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70DF-D03A-4EB5-A8B3-B580F7CCAC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798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ECAD02-EB8F-4C82-8128-7BD2E8915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ED3267-E649-4A77-951F-64B8E5417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D336C7-282A-4A73-A55C-FC63F5EFC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661F-7BED-4B44-9281-BF0D27896D4A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879515-CD9E-442B-9060-310087804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DD1D79-ED6C-4A33-A81A-F7AF9AC93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70DF-D03A-4EB5-A8B3-B580F7CCAC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084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24E09A-F3D8-42A0-9E2D-D1952ABF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66E4C25-AED3-471B-83C6-A3FBCB0E8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1D74E8-2D1D-4CBB-B699-12C5A840B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661F-7BED-4B44-9281-BF0D27896D4A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5CDA1A-046B-4483-89D4-4C4E655DA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67FAC2-D04F-4EA4-8C53-BBF0A67A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70DF-D03A-4EB5-A8B3-B580F7CCAC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3847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9B67B6-A64E-409D-BC92-390880C4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59DFD2-2DC1-41D3-A18B-8FB37AE39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668EB4B-2A4B-4A81-BD3C-2749F6274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82CDF0A-E26B-45BD-A9D5-3F364AA9D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661F-7BED-4B44-9281-BF0D27896D4A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5DE3B0B-4182-427C-80D1-A50D353AD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1071305-D8ED-4874-9D4F-0B4585D3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70DF-D03A-4EB5-A8B3-B580F7CCAC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54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9F9C51-E4FD-4E62-A293-C197EF56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8D0BDCD-55A6-4772-A1D2-20D91C35B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B4AF76A-49FC-4DAE-9883-A401C20AA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CA05238-2154-4B50-A8AD-0B43C189BF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9FD8FA8-EDFB-48D8-86AC-9242CFF03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52AA301-7C25-4B0D-AD90-8E7C97FE3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661F-7BED-4B44-9281-BF0D27896D4A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59B52E8-F7B4-4680-9CC3-4A4F37B2E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786C04B-28CB-4362-A462-D9B2293F4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70DF-D03A-4EB5-A8B3-B580F7CCAC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183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4E7221-9451-4367-8795-D0991FE96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D25300D-0AD8-45F2-8040-D8199960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661F-7BED-4B44-9281-BF0D27896D4A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E069550-FE0F-42AF-A73C-8385633D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84D6F22-5EA4-40EC-B17A-1CFF6BF5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70DF-D03A-4EB5-A8B3-B580F7CCAC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3664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263C65E-C7E5-4B5D-89DF-3F5702502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661F-7BED-4B44-9281-BF0D27896D4A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9CFCA69-9D13-4CC6-B4C0-873B54565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54A3B30-750F-4552-9F94-51A851457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70DF-D03A-4EB5-A8B3-B580F7CCAC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942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DF90FB-892C-4AF7-B61C-2FA6DA4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39C20D-A1BA-4224-A3E8-756D643E8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CE67299-8889-4590-B4EF-3E9088C8A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3E92566-08B0-469F-BFAB-AC7B449D4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661F-7BED-4B44-9281-BF0D27896D4A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7E5EEC-9C7C-4E79-95F3-96D4BAA00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C1FEC4A-157C-4664-AAFA-744A44D98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70DF-D03A-4EB5-A8B3-B580F7CCAC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11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E71FF4-3706-422E-989A-8B43109B0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2BB81BF-A8CF-438B-8A48-6ED67DDCA8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9025596-67D1-4DD0-9C5E-486885A85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83CE0AC-E3C1-4AA9-8F1A-588A0CCE4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661F-7BED-4B44-9281-BF0D27896D4A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A678F8A-DFAE-4465-8BFD-13003F537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400D5C8-D3F1-4977-BAC1-65F0DABE0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70DF-D03A-4EB5-A8B3-B580F7CCAC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6403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2E95EDB-EDE1-4413-B990-C3E110062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3B98B44-EADD-42F8-A3AA-F6E650CC4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EFCDFD-C41F-4E6F-96E4-D0811004DD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6661F-7BED-4B44-9281-BF0D27896D4A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D29DC4-F477-4353-A774-623FE64EA6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6D202E-C8D8-4D1F-AB88-155C99C82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F70DF-D03A-4EB5-A8B3-B580F7CCAC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26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9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23C040B-D550-4864-BF98-5ED0D7900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529" y="815371"/>
            <a:ext cx="6437700" cy="26119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P4C</a:t>
            </a:r>
            <a:br>
              <a:rPr lang="en-US" sz="54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Didattica della comunità-di-ricerca</a:t>
            </a:r>
            <a:endParaRPr lang="en-US" sz="5400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E1CCA9-9E10-41CD-8544-17365B60C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7072" y="4243188"/>
            <a:ext cx="4167376" cy="11555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ANTONIO COSENTINO</a:t>
            </a:r>
          </a:p>
        </p:txBody>
      </p:sp>
    </p:spTree>
    <p:extLst>
      <p:ext uri="{BB962C8B-B14F-4D97-AF65-F5344CB8AC3E}">
        <p14:creationId xmlns:p14="http://schemas.microsoft.com/office/powerpoint/2010/main" val="3305508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7F817BF-3313-47FB-9606-1923A8C8A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1895476"/>
            <a:ext cx="6105194" cy="2246366"/>
          </a:xfrm>
        </p:spPr>
        <p:txBody>
          <a:bodyPr>
            <a:normAutofit fontScale="90000"/>
          </a:bodyPr>
          <a:lstStyle/>
          <a:p>
            <a:r>
              <a:rPr lang="it-IT" i="1" dirty="0">
                <a:solidFill>
                  <a:srgbClr val="FFFFFF"/>
                </a:solidFill>
              </a:rPr>
              <a:t>Philosophy</a:t>
            </a:r>
            <a:br>
              <a:rPr lang="it-IT" i="1" dirty="0">
                <a:solidFill>
                  <a:srgbClr val="FFFFFF"/>
                </a:solidFill>
              </a:rPr>
            </a:br>
            <a:r>
              <a:rPr lang="it-IT" i="1" dirty="0">
                <a:solidFill>
                  <a:srgbClr val="FFFFFF"/>
                </a:solidFill>
              </a:rPr>
              <a:t>for</a:t>
            </a:r>
            <a:br>
              <a:rPr lang="it-IT" i="1" dirty="0">
                <a:solidFill>
                  <a:srgbClr val="FFFFFF"/>
                </a:solidFill>
              </a:rPr>
            </a:br>
            <a:r>
              <a:rPr lang="it-IT" i="1" dirty="0" err="1">
                <a:solidFill>
                  <a:srgbClr val="FFFFFF"/>
                </a:solidFill>
              </a:rPr>
              <a:t>children</a:t>
            </a:r>
            <a:endParaRPr lang="it-IT" i="1" dirty="0">
              <a:solidFill>
                <a:srgbClr val="FFFFFF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5D3836E-FD67-4536-961C-8068CFE78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0734" y="4694826"/>
            <a:ext cx="5298004" cy="682079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Non è la «filosofia» per i bambini</a:t>
            </a:r>
          </a:p>
        </p:txBody>
      </p:sp>
    </p:spTree>
    <p:extLst>
      <p:ext uri="{BB962C8B-B14F-4D97-AF65-F5344CB8AC3E}">
        <p14:creationId xmlns:p14="http://schemas.microsoft.com/office/powerpoint/2010/main" val="3069275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F476DF5-F47F-4ADD-929D-C69E2BEE5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966" y="1781726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Quale filosofia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per la P4C?</a:t>
            </a:r>
            <a:endParaRPr lang="en-US" sz="7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3979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pietra&#10;&#10;Descrizione generata automaticamente">
            <a:extLst>
              <a:ext uri="{FF2B5EF4-FFF2-40B4-BE49-F238E27FC236}">
                <a16:creationId xmlns:a16="http://schemas.microsoft.com/office/drawing/2014/main" id="{BC4ECCF7-EE1B-440F-B6C3-BF12E5F0F1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-1" b="41534"/>
          <a:stretch/>
        </p:blipFill>
        <p:spPr>
          <a:xfrm>
            <a:off x="20" y="1302606"/>
            <a:ext cx="4413566" cy="4252313"/>
          </a:xfrm>
          <a:custGeom>
            <a:avLst/>
            <a:gdLst/>
            <a:ahLst/>
            <a:cxnLst/>
            <a:rect l="l" t="t" r="r" b="b"/>
            <a:pathLst>
              <a:path w="4413586" h="4252313">
                <a:moveTo>
                  <a:pt x="0" y="0"/>
                </a:moveTo>
                <a:lnTo>
                  <a:pt x="2062856" y="0"/>
                </a:lnTo>
                <a:lnTo>
                  <a:pt x="2063084" y="493"/>
                </a:lnTo>
                <a:lnTo>
                  <a:pt x="2450944" y="493"/>
                </a:lnTo>
                <a:lnTo>
                  <a:pt x="4413586" y="4252313"/>
                </a:lnTo>
                <a:lnTo>
                  <a:pt x="388087" y="4252313"/>
                </a:lnTo>
                <a:lnTo>
                  <a:pt x="388087" y="4251820"/>
                </a:lnTo>
                <a:lnTo>
                  <a:pt x="0" y="4251820"/>
                </a:ln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CBF71E6-C54A-4E15-90AD-354C39435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65697" y="1303083"/>
            <a:ext cx="9226303" cy="4251821"/>
          </a:xfrm>
          <a:custGeom>
            <a:avLst/>
            <a:gdLst>
              <a:gd name="connsiteX0" fmla="*/ 0 w 9226303"/>
              <a:gd name="connsiteY0" fmla="*/ 0 h 4251821"/>
              <a:gd name="connsiteX1" fmla="*/ 9226303 w 9226303"/>
              <a:gd name="connsiteY1" fmla="*/ 0 h 4251821"/>
              <a:gd name="connsiteX2" fmla="*/ 7263661 w 9226303"/>
              <a:gd name="connsiteY2" fmla="*/ 4251821 h 4251821"/>
              <a:gd name="connsiteX3" fmla="*/ 0 w 9226303"/>
              <a:gd name="connsiteY3" fmla="*/ 4251821 h 425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6303" h="4251821">
                <a:moveTo>
                  <a:pt x="0" y="0"/>
                </a:moveTo>
                <a:lnTo>
                  <a:pt x="9226303" y="0"/>
                </a:lnTo>
                <a:lnTo>
                  <a:pt x="7263661" y="4251821"/>
                </a:lnTo>
                <a:lnTo>
                  <a:pt x="0" y="425182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3F92C6A-EDDB-4513-A633-191E886A9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589" y="1828800"/>
            <a:ext cx="6378259" cy="20279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SOCRATE</a:t>
            </a:r>
            <a:br>
              <a:rPr lang="en-US" sz="6000" dirty="0">
                <a:solidFill>
                  <a:srgbClr val="FFFFFF"/>
                </a:solidFill>
              </a:rPr>
            </a:br>
            <a:r>
              <a:rPr lang="en-US" sz="6000" dirty="0">
                <a:solidFill>
                  <a:srgbClr val="FFFFFF"/>
                </a:solidFill>
              </a:rPr>
              <a:t>Dopo </a:t>
            </a:r>
            <a:r>
              <a:rPr lang="en-US" sz="6000" dirty="0" err="1">
                <a:solidFill>
                  <a:srgbClr val="FFFFFF"/>
                </a:solidFill>
              </a:rPr>
              <a:t>tutto</a:t>
            </a:r>
            <a:r>
              <a:rPr lang="en-US" sz="6000" dirty="0">
                <a:solidFill>
                  <a:srgbClr val="FFFFFF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8109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9F7551-E956-43CB-8F36-268A5DA44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0677D43-DB57-4254-BD60-C0C10917D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155" y="457200"/>
            <a:ext cx="7898845" cy="5909113"/>
          </a:xfrm>
          <a:custGeom>
            <a:avLst/>
            <a:gdLst>
              <a:gd name="connsiteX0" fmla="*/ 3848214 w 7898845"/>
              <a:gd name="connsiteY0" fmla="*/ 0 h 5909113"/>
              <a:gd name="connsiteX1" fmla="*/ 7898845 w 7898845"/>
              <a:gd name="connsiteY1" fmla="*/ 0 h 5909113"/>
              <a:gd name="connsiteX2" fmla="*/ 7898845 w 7898845"/>
              <a:gd name="connsiteY2" fmla="*/ 5907437 h 5909113"/>
              <a:gd name="connsiteX3" fmla="*/ 7778213 w 7898845"/>
              <a:gd name="connsiteY3" fmla="*/ 5907437 h 5909113"/>
              <a:gd name="connsiteX4" fmla="*/ 7778213 w 7898845"/>
              <a:gd name="connsiteY4" fmla="*/ 5909093 h 5909113"/>
              <a:gd name="connsiteX5" fmla="*/ 7485321 w 7898845"/>
              <a:gd name="connsiteY5" fmla="*/ 5909093 h 5909113"/>
              <a:gd name="connsiteX6" fmla="*/ 7485321 w 7898845"/>
              <a:gd name="connsiteY6" fmla="*/ 5909094 h 5909113"/>
              <a:gd name="connsiteX7" fmla="*/ 4228895 w 7898845"/>
              <a:gd name="connsiteY7" fmla="*/ 5909094 h 5909113"/>
              <a:gd name="connsiteX8" fmla="*/ 4228895 w 7898845"/>
              <a:gd name="connsiteY8" fmla="*/ 5909112 h 5909113"/>
              <a:gd name="connsiteX9" fmla="*/ 3936003 w 7898845"/>
              <a:gd name="connsiteY9" fmla="*/ 5909112 h 5909113"/>
              <a:gd name="connsiteX10" fmla="*/ 3936003 w 7898845"/>
              <a:gd name="connsiteY10" fmla="*/ 5909113 h 5909113"/>
              <a:gd name="connsiteX11" fmla="*/ 0 w 7898845"/>
              <a:gd name="connsiteY11" fmla="*/ 5909113 h 5909113"/>
              <a:gd name="connsiteX12" fmla="*/ 2796838 w 7898845"/>
              <a:gd name="connsiteY12" fmla="*/ 1676 h 5909113"/>
              <a:gd name="connsiteX13" fmla="*/ 2916686 w 7898845"/>
              <a:gd name="connsiteY13" fmla="*/ 1676 h 5909113"/>
              <a:gd name="connsiteX14" fmla="*/ 2917470 w 7898845"/>
              <a:gd name="connsiteY14" fmla="*/ 20 h 5909113"/>
              <a:gd name="connsiteX15" fmla="*/ 3210362 w 7898845"/>
              <a:gd name="connsiteY15" fmla="*/ 20 h 5909113"/>
              <a:gd name="connsiteX16" fmla="*/ 3210362 w 7898845"/>
              <a:gd name="connsiteY16" fmla="*/ 19 h 5909113"/>
              <a:gd name="connsiteX17" fmla="*/ 3555322 w 7898845"/>
              <a:gd name="connsiteY17" fmla="*/ 19 h 5909113"/>
              <a:gd name="connsiteX18" fmla="*/ 3555322 w 7898845"/>
              <a:gd name="connsiteY18" fmla="*/ 1 h 5909113"/>
              <a:gd name="connsiteX19" fmla="*/ 3848214 w 7898845"/>
              <a:gd name="connsiteY19" fmla="*/ 1 h 590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98845" h="5909113">
                <a:moveTo>
                  <a:pt x="3848214" y="0"/>
                </a:moveTo>
                <a:lnTo>
                  <a:pt x="7898845" y="0"/>
                </a:lnTo>
                <a:lnTo>
                  <a:pt x="7898845" y="5907437"/>
                </a:lnTo>
                <a:lnTo>
                  <a:pt x="7778213" y="5907437"/>
                </a:lnTo>
                <a:lnTo>
                  <a:pt x="7778213" y="5909093"/>
                </a:lnTo>
                <a:lnTo>
                  <a:pt x="7485321" y="5909093"/>
                </a:lnTo>
                <a:lnTo>
                  <a:pt x="7485321" y="5909094"/>
                </a:lnTo>
                <a:lnTo>
                  <a:pt x="4228895" y="5909094"/>
                </a:lnTo>
                <a:lnTo>
                  <a:pt x="4228895" y="5909112"/>
                </a:lnTo>
                <a:lnTo>
                  <a:pt x="3936003" y="5909112"/>
                </a:lnTo>
                <a:lnTo>
                  <a:pt x="3936003" y="5909113"/>
                </a:lnTo>
                <a:lnTo>
                  <a:pt x="0" y="5909113"/>
                </a:lnTo>
                <a:lnTo>
                  <a:pt x="2796838" y="1676"/>
                </a:lnTo>
                <a:lnTo>
                  <a:pt x="2916686" y="1676"/>
                </a:lnTo>
                <a:lnTo>
                  <a:pt x="2917470" y="20"/>
                </a:lnTo>
                <a:lnTo>
                  <a:pt x="3210362" y="20"/>
                </a:lnTo>
                <a:lnTo>
                  <a:pt x="3210362" y="19"/>
                </a:lnTo>
                <a:lnTo>
                  <a:pt x="3555322" y="19"/>
                </a:lnTo>
                <a:lnTo>
                  <a:pt x="3555322" y="1"/>
                </a:lnTo>
                <a:lnTo>
                  <a:pt x="3848214" y="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F0924E5-8F0D-47CB-B59E-155AFCF8C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8858"/>
            <a:ext cx="6769978" cy="5907437"/>
          </a:xfrm>
          <a:custGeom>
            <a:avLst/>
            <a:gdLst>
              <a:gd name="connsiteX0" fmla="*/ 0 w 6769978"/>
              <a:gd name="connsiteY0" fmla="*/ 0 h 5905761"/>
              <a:gd name="connsiteX1" fmla="*/ 6769978 w 6769978"/>
              <a:gd name="connsiteY1" fmla="*/ 0 h 5905761"/>
              <a:gd name="connsiteX2" fmla="*/ 3973138 w 6769978"/>
              <a:gd name="connsiteY2" fmla="*/ 5905761 h 5905761"/>
              <a:gd name="connsiteX3" fmla="*/ 0 w 6769978"/>
              <a:gd name="connsiteY3" fmla="*/ 5905761 h 590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9978" h="5905761">
                <a:moveTo>
                  <a:pt x="0" y="0"/>
                </a:moveTo>
                <a:lnTo>
                  <a:pt x="6769978" y="0"/>
                </a:lnTo>
                <a:lnTo>
                  <a:pt x="3973138" y="5905761"/>
                </a:lnTo>
                <a:lnTo>
                  <a:pt x="0" y="5905761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45949D8-CC8D-4C67-A635-7880F1566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2088"/>
            <a:ext cx="4277264" cy="2862729"/>
          </a:xfrm>
        </p:spPr>
        <p:txBody>
          <a:bodyPr anchor="b">
            <a:normAutofit/>
          </a:bodyPr>
          <a:lstStyle/>
          <a:p>
            <a:pPr algn="ctr"/>
            <a:r>
              <a:rPr lang="it-IT" sz="4800" dirty="0">
                <a:solidFill>
                  <a:srgbClr val="FFFFFF"/>
                </a:solidFill>
              </a:rPr>
              <a:t>ATTUALITA’</a:t>
            </a:r>
            <a:br>
              <a:rPr lang="it-IT" sz="4800" dirty="0">
                <a:solidFill>
                  <a:srgbClr val="FFFFFF"/>
                </a:solidFill>
              </a:rPr>
            </a:br>
            <a:r>
              <a:rPr lang="it-IT" sz="4800" dirty="0">
                <a:solidFill>
                  <a:srgbClr val="FFFFFF"/>
                </a:solidFill>
              </a:rPr>
              <a:t>DI</a:t>
            </a:r>
            <a:br>
              <a:rPr lang="it-IT" sz="4800" dirty="0">
                <a:solidFill>
                  <a:srgbClr val="FFFFFF"/>
                </a:solidFill>
              </a:rPr>
            </a:br>
            <a:r>
              <a:rPr lang="it-IT" sz="4800" dirty="0">
                <a:solidFill>
                  <a:srgbClr val="FFFFFF"/>
                </a:solidFill>
              </a:rPr>
              <a:t>SOCRATE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5DC849-EF6E-47D5-AC3C-17A795119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9978" y="1338724"/>
            <a:ext cx="4583821" cy="4415146"/>
          </a:xfrm>
        </p:spPr>
        <p:txBody>
          <a:bodyPr anchor="ctr">
            <a:normAutofit/>
          </a:bodyPr>
          <a:lstStyle/>
          <a:p>
            <a:r>
              <a:rPr lang="it-IT" sz="2000" dirty="0">
                <a:solidFill>
                  <a:schemeClr val="bg1"/>
                </a:solidFill>
              </a:rPr>
              <a:t>Dialogo </a:t>
            </a:r>
            <a:r>
              <a:rPr lang="it-IT" sz="2000" i="1" dirty="0">
                <a:solidFill>
                  <a:schemeClr val="bg1"/>
                </a:solidFill>
              </a:rPr>
              <a:t>in presenza</a:t>
            </a:r>
            <a:r>
              <a:rPr lang="it-IT" sz="2000" dirty="0">
                <a:solidFill>
                  <a:schemeClr val="bg1"/>
                </a:solidFill>
              </a:rPr>
              <a:t> come strumento di indagine filosofica.</a:t>
            </a:r>
          </a:p>
          <a:p>
            <a:r>
              <a:rPr lang="it-IT" sz="2000" dirty="0">
                <a:solidFill>
                  <a:schemeClr val="bg1"/>
                </a:solidFill>
              </a:rPr>
              <a:t>Filosofare come attività aperta a tutti (popolare).</a:t>
            </a:r>
          </a:p>
          <a:p>
            <a:r>
              <a:rPr lang="it-IT" sz="2000" dirty="0">
                <a:solidFill>
                  <a:schemeClr val="bg1"/>
                </a:solidFill>
              </a:rPr>
              <a:t>Oralità come </a:t>
            </a:r>
            <a:r>
              <a:rPr lang="it-IT" sz="2000" i="1" dirty="0">
                <a:solidFill>
                  <a:schemeClr val="bg1"/>
                </a:solidFill>
              </a:rPr>
              <a:t>medium</a:t>
            </a:r>
            <a:r>
              <a:rPr lang="it-IT" sz="2000" dirty="0">
                <a:solidFill>
                  <a:schemeClr val="bg1"/>
                </a:solidFill>
              </a:rPr>
              <a:t> privilegiato.</a:t>
            </a:r>
          </a:p>
          <a:p>
            <a:r>
              <a:rPr lang="it-IT" sz="2000" dirty="0">
                <a:solidFill>
                  <a:schemeClr val="bg1"/>
                </a:solidFill>
              </a:rPr>
              <a:t>Riflessività come «dare ragione» delle proprie credenze.</a:t>
            </a:r>
          </a:p>
          <a:p>
            <a:r>
              <a:rPr lang="it-IT" sz="2000" dirty="0">
                <a:solidFill>
                  <a:schemeClr val="bg1"/>
                </a:solidFill>
              </a:rPr>
              <a:t>Maieutica.</a:t>
            </a:r>
          </a:p>
        </p:txBody>
      </p:sp>
    </p:spTree>
    <p:extLst>
      <p:ext uri="{BB962C8B-B14F-4D97-AF65-F5344CB8AC3E}">
        <p14:creationId xmlns:p14="http://schemas.microsoft.com/office/powerpoint/2010/main" val="3268826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2A3B909-45A0-415D-B027-D82CC9F8B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782" y="2503064"/>
            <a:ext cx="4707671" cy="1225650"/>
          </a:xfrm>
        </p:spPr>
        <p:txBody>
          <a:bodyPr anchor="b">
            <a:normAutofit/>
          </a:bodyPr>
          <a:lstStyle/>
          <a:p>
            <a:r>
              <a:rPr lang="it-IT" sz="3800" dirty="0">
                <a:solidFill>
                  <a:schemeClr val="bg1"/>
                </a:solidFill>
              </a:rPr>
              <a:t>I bambini sono </a:t>
            </a:r>
            <a:br>
              <a:rPr lang="it-IT" sz="3800" dirty="0">
                <a:solidFill>
                  <a:schemeClr val="bg1"/>
                </a:solidFill>
              </a:rPr>
            </a:br>
            <a:r>
              <a:rPr lang="it-IT" sz="3800" dirty="0">
                <a:solidFill>
                  <a:schemeClr val="bg1"/>
                </a:solidFill>
              </a:rPr>
              <a:t>filosofi?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egnaposto contenuto 6" descr="Immagine che contiene persona&#10;&#10;Descrizione generata automaticamente">
            <a:extLst>
              <a:ext uri="{FF2B5EF4-FFF2-40B4-BE49-F238E27FC236}">
                <a16:creationId xmlns:a16="http://schemas.microsoft.com/office/drawing/2014/main" id="{A98C6EAF-6D06-4F91-8D44-B5D10CA98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3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17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8AACEA-B990-444A-A4B4-6D8F78F27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pPr algn="ctr"/>
            <a:r>
              <a:rPr lang="it-IT" sz="4800" dirty="0"/>
              <a:t>L’incanto della domanda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B8E74B-A4BE-42F9-9DE1-885A320A4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r>
              <a:rPr lang="it-IT" sz="2200" dirty="0">
                <a:solidFill>
                  <a:schemeClr val="bg1"/>
                </a:solidFill>
              </a:rPr>
              <a:t>Le domande «illegittime».</a:t>
            </a:r>
          </a:p>
          <a:p>
            <a:r>
              <a:rPr lang="it-IT" sz="2200" dirty="0">
                <a:solidFill>
                  <a:schemeClr val="bg1"/>
                </a:solidFill>
              </a:rPr>
              <a:t>Abitare le cornici.</a:t>
            </a:r>
          </a:p>
          <a:p>
            <a:r>
              <a:rPr lang="it-IT" sz="2200" dirty="0">
                <a:solidFill>
                  <a:schemeClr val="bg1"/>
                </a:solidFill>
              </a:rPr>
              <a:t>Filosofia e senso comune.</a:t>
            </a:r>
          </a:p>
          <a:p>
            <a:r>
              <a:rPr lang="it-IT" sz="2200" dirty="0">
                <a:solidFill>
                  <a:schemeClr val="bg1"/>
                </a:solidFill>
              </a:rPr>
              <a:t>Didattica come costruzione di ponti.</a:t>
            </a:r>
          </a:p>
          <a:p>
            <a:r>
              <a:rPr lang="it-IT" sz="2200" dirty="0">
                <a:solidFill>
                  <a:schemeClr val="bg1"/>
                </a:solidFill>
              </a:rPr>
              <a:t>Oralità e scrittura a scuola.</a:t>
            </a:r>
          </a:p>
          <a:p>
            <a:endParaRPr lang="it-IT" sz="2200" dirty="0">
              <a:solidFill>
                <a:schemeClr val="bg1"/>
              </a:solidFill>
            </a:endParaRPr>
          </a:p>
          <a:p>
            <a:endParaRPr lang="it-IT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93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9F7551-E956-43CB-8F36-268A5DA44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0677D43-DB57-4254-BD60-C0C10917D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155" y="457200"/>
            <a:ext cx="7898845" cy="5909113"/>
          </a:xfrm>
          <a:custGeom>
            <a:avLst/>
            <a:gdLst>
              <a:gd name="connsiteX0" fmla="*/ 3848214 w 7898845"/>
              <a:gd name="connsiteY0" fmla="*/ 0 h 5909113"/>
              <a:gd name="connsiteX1" fmla="*/ 7898845 w 7898845"/>
              <a:gd name="connsiteY1" fmla="*/ 0 h 5909113"/>
              <a:gd name="connsiteX2" fmla="*/ 7898845 w 7898845"/>
              <a:gd name="connsiteY2" fmla="*/ 5907437 h 5909113"/>
              <a:gd name="connsiteX3" fmla="*/ 7778213 w 7898845"/>
              <a:gd name="connsiteY3" fmla="*/ 5907437 h 5909113"/>
              <a:gd name="connsiteX4" fmla="*/ 7778213 w 7898845"/>
              <a:gd name="connsiteY4" fmla="*/ 5909093 h 5909113"/>
              <a:gd name="connsiteX5" fmla="*/ 7485321 w 7898845"/>
              <a:gd name="connsiteY5" fmla="*/ 5909093 h 5909113"/>
              <a:gd name="connsiteX6" fmla="*/ 7485321 w 7898845"/>
              <a:gd name="connsiteY6" fmla="*/ 5909094 h 5909113"/>
              <a:gd name="connsiteX7" fmla="*/ 4228895 w 7898845"/>
              <a:gd name="connsiteY7" fmla="*/ 5909094 h 5909113"/>
              <a:gd name="connsiteX8" fmla="*/ 4228895 w 7898845"/>
              <a:gd name="connsiteY8" fmla="*/ 5909112 h 5909113"/>
              <a:gd name="connsiteX9" fmla="*/ 3936003 w 7898845"/>
              <a:gd name="connsiteY9" fmla="*/ 5909112 h 5909113"/>
              <a:gd name="connsiteX10" fmla="*/ 3936003 w 7898845"/>
              <a:gd name="connsiteY10" fmla="*/ 5909113 h 5909113"/>
              <a:gd name="connsiteX11" fmla="*/ 0 w 7898845"/>
              <a:gd name="connsiteY11" fmla="*/ 5909113 h 5909113"/>
              <a:gd name="connsiteX12" fmla="*/ 2796838 w 7898845"/>
              <a:gd name="connsiteY12" fmla="*/ 1676 h 5909113"/>
              <a:gd name="connsiteX13" fmla="*/ 2916686 w 7898845"/>
              <a:gd name="connsiteY13" fmla="*/ 1676 h 5909113"/>
              <a:gd name="connsiteX14" fmla="*/ 2917470 w 7898845"/>
              <a:gd name="connsiteY14" fmla="*/ 20 h 5909113"/>
              <a:gd name="connsiteX15" fmla="*/ 3210362 w 7898845"/>
              <a:gd name="connsiteY15" fmla="*/ 20 h 5909113"/>
              <a:gd name="connsiteX16" fmla="*/ 3210362 w 7898845"/>
              <a:gd name="connsiteY16" fmla="*/ 19 h 5909113"/>
              <a:gd name="connsiteX17" fmla="*/ 3555322 w 7898845"/>
              <a:gd name="connsiteY17" fmla="*/ 19 h 5909113"/>
              <a:gd name="connsiteX18" fmla="*/ 3555322 w 7898845"/>
              <a:gd name="connsiteY18" fmla="*/ 1 h 5909113"/>
              <a:gd name="connsiteX19" fmla="*/ 3848214 w 7898845"/>
              <a:gd name="connsiteY19" fmla="*/ 1 h 590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98845" h="5909113">
                <a:moveTo>
                  <a:pt x="3848214" y="0"/>
                </a:moveTo>
                <a:lnTo>
                  <a:pt x="7898845" y="0"/>
                </a:lnTo>
                <a:lnTo>
                  <a:pt x="7898845" y="5907437"/>
                </a:lnTo>
                <a:lnTo>
                  <a:pt x="7778213" y="5907437"/>
                </a:lnTo>
                <a:lnTo>
                  <a:pt x="7778213" y="5909093"/>
                </a:lnTo>
                <a:lnTo>
                  <a:pt x="7485321" y="5909093"/>
                </a:lnTo>
                <a:lnTo>
                  <a:pt x="7485321" y="5909094"/>
                </a:lnTo>
                <a:lnTo>
                  <a:pt x="4228895" y="5909094"/>
                </a:lnTo>
                <a:lnTo>
                  <a:pt x="4228895" y="5909112"/>
                </a:lnTo>
                <a:lnTo>
                  <a:pt x="3936003" y="5909112"/>
                </a:lnTo>
                <a:lnTo>
                  <a:pt x="3936003" y="5909113"/>
                </a:lnTo>
                <a:lnTo>
                  <a:pt x="0" y="5909113"/>
                </a:lnTo>
                <a:lnTo>
                  <a:pt x="2796838" y="1676"/>
                </a:lnTo>
                <a:lnTo>
                  <a:pt x="2916686" y="1676"/>
                </a:lnTo>
                <a:lnTo>
                  <a:pt x="2917470" y="20"/>
                </a:lnTo>
                <a:lnTo>
                  <a:pt x="3210362" y="20"/>
                </a:lnTo>
                <a:lnTo>
                  <a:pt x="3210362" y="19"/>
                </a:lnTo>
                <a:lnTo>
                  <a:pt x="3555322" y="19"/>
                </a:lnTo>
                <a:lnTo>
                  <a:pt x="3555322" y="1"/>
                </a:lnTo>
                <a:lnTo>
                  <a:pt x="3848214" y="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F0924E5-8F0D-47CB-B59E-155AFCF8C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8858"/>
            <a:ext cx="6769978" cy="5907437"/>
          </a:xfrm>
          <a:custGeom>
            <a:avLst/>
            <a:gdLst>
              <a:gd name="connsiteX0" fmla="*/ 0 w 6769978"/>
              <a:gd name="connsiteY0" fmla="*/ 0 h 5905761"/>
              <a:gd name="connsiteX1" fmla="*/ 6769978 w 6769978"/>
              <a:gd name="connsiteY1" fmla="*/ 0 h 5905761"/>
              <a:gd name="connsiteX2" fmla="*/ 3973138 w 6769978"/>
              <a:gd name="connsiteY2" fmla="*/ 5905761 h 5905761"/>
              <a:gd name="connsiteX3" fmla="*/ 0 w 6769978"/>
              <a:gd name="connsiteY3" fmla="*/ 5905761 h 590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9978" h="5905761">
                <a:moveTo>
                  <a:pt x="0" y="0"/>
                </a:moveTo>
                <a:lnTo>
                  <a:pt x="6769978" y="0"/>
                </a:lnTo>
                <a:lnTo>
                  <a:pt x="3973138" y="5905761"/>
                </a:lnTo>
                <a:lnTo>
                  <a:pt x="0" y="5905761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45C93EA-9717-4BA4-9D88-C0E337FF5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2088"/>
            <a:ext cx="4277264" cy="2862729"/>
          </a:xfrm>
        </p:spPr>
        <p:txBody>
          <a:bodyPr anchor="b">
            <a:normAutofit/>
          </a:bodyPr>
          <a:lstStyle/>
          <a:p>
            <a:pPr algn="ctr"/>
            <a:r>
              <a:rPr lang="it-IT" sz="4800" dirty="0">
                <a:solidFill>
                  <a:srgbClr val="FFFFFF"/>
                </a:solidFill>
              </a:rPr>
              <a:t>Oltre Socrate…</a:t>
            </a:r>
            <a:br>
              <a:rPr lang="it-IT" sz="4800" dirty="0">
                <a:solidFill>
                  <a:srgbClr val="FFFFFF"/>
                </a:solidFill>
              </a:rPr>
            </a:br>
            <a:r>
              <a:rPr lang="it-IT" sz="4800" dirty="0">
                <a:solidFill>
                  <a:srgbClr val="FFFFFF"/>
                </a:solidFill>
              </a:rPr>
              <a:t>Il dialogo</a:t>
            </a:r>
            <a:br>
              <a:rPr lang="it-IT" sz="4800" dirty="0">
                <a:solidFill>
                  <a:srgbClr val="FFFFFF"/>
                </a:solidFill>
              </a:rPr>
            </a:br>
            <a:r>
              <a:rPr lang="it-IT" sz="4800" dirty="0">
                <a:solidFill>
                  <a:srgbClr val="FFFFFF"/>
                </a:solidFill>
              </a:rPr>
              <a:t>polifonico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2A41BA-F132-4ACB-A67C-95C3D1FB9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9978" y="1338724"/>
            <a:ext cx="4583821" cy="4415146"/>
          </a:xfrm>
        </p:spPr>
        <p:txBody>
          <a:bodyPr anchor="ctr">
            <a:normAutofit/>
          </a:bodyPr>
          <a:lstStyle/>
          <a:p>
            <a:r>
              <a:rPr lang="it-IT" sz="2000" dirty="0">
                <a:solidFill>
                  <a:schemeClr val="bg1"/>
                </a:solidFill>
              </a:rPr>
              <a:t>Interrogazione socratica </a:t>
            </a:r>
            <a:r>
              <a:rPr lang="it-IT" sz="2000" i="1" dirty="0">
                <a:solidFill>
                  <a:schemeClr val="bg1"/>
                </a:solidFill>
              </a:rPr>
              <a:t>vs.</a:t>
            </a:r>
            <a:r>
              <a:rPr lang="it-IT" sz="2000" dirty="0">
                <a:solidFill>
                  <a:schemeClr val="bg1"/>
                </a:solidFill>
              </a:rPr>
              <a:t> facilitazione.</a:t>
            </a:r>
          </a:p>
          <a:p>
            <a:r>
              <a:rPr lang="it-IT" sz="2000" dirty="0">
                <a:solidFill>
                  <a:schemeClr val="bg1"/>
                </a:solidFill>
              </a:rPr>
              <a:t>Il «</a:t>
            </a:r>
            <a:r>
              <a:rPr lang="it-IT" sz="2000" i="1" dirty="0">
                <a:solidFill>
                  <a:schemeClr val="bg1"/>
                </a:solidFill>
              </a:rPr>
              <a:t>dia</a:t>
            </a:r>
            <a:r>
              <a:rPr lang="it-IT" sz="2000" dirty="0">
                <a:solidFill>
                  <a:schemeClr val="bg1"/>
                </a:solidFill>
              </a:rPr>
              <a:t>» come «</a:t>
            </a:r>
            <a:r>
              <a:rPr lang="it-IT" sz="2000" i="1" dirty="0">
                <a:solidFill>
                  <a:schemeClr val="bg1"/>
                </a:solidFill>
              </a:rPr>
              <a:t>tra</a:t>
            </a:r>
            <a:r>
              <a:rPr lang="it-IT" sz="2000" dirty="0">
                <a:solidFill>
                  <a:schemeClr val="bg1"/>
                </a:solidFill>
              </a:rPr>
              <a:t>».</a:t>
            </a:r>
          </a:p>
          <a:p>
            <a:r>
              <a:rPr lang="it-IT" sz="2000" dirty="0">
                <a:solidFill>
                  <a:schemeClr val="bg1"/>
                </a:solidFill>
              </a:rPr>
              <a:t>Costruzione di uno spazio «pubblico».</a:t>
            </a:r>
          </a:p>
          <a:p>
            <a:r>
              <a:rPr lang="it-IT" sz="2000" dirty="0">
                <a:solidFill>
                  <a:schemeClr val="bg1"/>
                </a:solidFill>
              </a:rPr>
              <a:t>Singolarità e comunità.</a:t>
            </a:r>
          </a:p>
          <a:p>
            <a:r>
              <a:rPr lang="it-IT" sz="2000" dirty="0">
                <a:solidFill>
                  <a:schemeClr val="bg1"/>
                </a:solidFill>
              </a:rPr>
              <a:t>Dialogo «polifonico» come co-costruzione di conoscenza e di senso.</a:t>
            </a:r>
          </a:p>
          <a:p>
            <a:r>
              <a:rPr lang="it-IT" sz="2000" dirty="0">
                <a:solidFill>
                  <a:schemeClr val="bg1"/>
                </a:solidFill>
              </a:rPr>
              <a:t>Ruolo del «facilitatore».</a:t>
            </a:r>
          </a:p>
        </p:txBody>
      </p:sp>
    </p:spTree>
    <p:extLst>
      <p:ext uri="{BB962C8B-B14F-4D97-AF65-F5344CB8AC3E}">
        <p14:creationId xmlns:p14="http://schemas.microsoft.com/office/powerpoint/2010/main" val="3657826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9342A17-EB40-45E0-B5B0-0631B2A24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6"/>
            <a:ext cx="10520702" cy="1100818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FFFFFF"/>
                </a:solidFill>
              </a:rPr>
              <a:t>Dialogo tra bambini di classi 4 e 5 primaria</a:t>
            </a:r>
          </a:p>
        </p:txBody>
      </p:sp>
      <p:pic>
        <p:nvPicPr>
          <p:cNvPr id="5" name="Segnaposto contenuto 4" descr="Immagine che contiene testo, quotidiano, screenshot, documento&#10;&#10;Descrizione generata automaticamente">
            <a:extLst>
              <a:ext uri="{FF2B5EF4-FFF2-40B4-BE49-F238E27FC236}">
                <a16:creationId xmlns:a16="http://schemas.microsoft.com/office/drawing/2014/main" id="{04770B51-6213-4DC4-B8C2-4327D09299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399773"/>
            <a:ext cx="4496164" cy="5414685"/>
          </a:xfrm>
        </p:spPr>
      </p:pic>
    </p:spTree>
    <p:extLst>
      <p:ext uri="{BB962C8B-B14F-4D97-AF65-F5344CB8AC3E}">
        <p14:creationId xmlns:p14="http://schemas.microsoft.com/office/powerpoint/2010/main" val="1829630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168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P4C Didattica della comunità-di-ricerca</vt:lpstr>
      <vt:lpstr>Philosophy for children</vt:lpstr>
      <vt:lpstr>Quale filosofia per la P4C?</vt:lpstr>
      <vt:lpstr>SOCRATE Dopo tutto…</vt:lpstr>
      <vt:lpstr>ATTUALITA’ DI SOCRATE</vt:lpstr>
      <vt:lpstr>I bambini sono  filosofi?</vt:lpstr>
      <vt:lpstr>L’incanto della domanda</vt:lpstr>
      <vt:lpstr>Oltre Socrate… Il dialogo polifonico</vt:lpstr>
      <vt:lpstr>Dialogo tra bambini di classi 4 e 5 primaria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P4C Didattica della comunità-di-ricerca</dc:title>
  <dc:creator>Antonio Cosentino</dc:creator>
  <cp:lastModifiedBy>Antonio Cosentino</cp:lastModifiedBy>
  <cp:revision>3</cp:revision>
  <dcterms:created xsi:type="dcterms:W3CDTF">2021-01-15T11:33:04Z</dcterms:created>
  <dcterms:modified xsi:type="dcterms:W3CDTF">2021-01-15T11:43:46Z</dcterms:modified>
</cp:coreProperties>
</file>